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24"/>
  </p:notesMasterIdLst>
  <p:sldIdLst>
    <p:sldId id="256" r:id="rId2"/>
    <p:sldId id="265" r:id="rId3"/>
    <p:sldId id="266" r:id="rId4"/>
    <p:sldId id="279" r:id="rId5"/>
    <p:sldId id="264" r:id="rId6"/>
    <p:sldId id="257" r:id="rId7"/>
    <p:sldId id="258" r:id="rId8"/>
    <p:sldId id="259" r:id="rId9"/>
    <p:sldId id="262" r:id="rId10"/>
    <p:sldId id="263" r:id="rId11"/>
    <p:sldId id="268" r:id="rId12"/>
    <p:sldId id="267" r:id="rId13"/>
    <p:sldId id="261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userDrawn="1">
          <p15:clr>
            <a:srgbClr val="A4A3A4"/>
          </p15:clr>
        </p15:guide>
        <p15:guide id="3" pos="7680" userDrawn="1">
          <p15:clr>
            <a:srgbClr val="A4A3A4"/>
          </p15:clr>
        </p15:guide>
        <p15:guide id="4" orient="horz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9B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344D84-9AFB-497E-A393-DC336BA19D2E}" styleName="Средний стиль 3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2277" autoAdjust="0"/>
  </p:normalViewPr>
  <p:slideViewPr>
    <p:cSldViewPr snapToGrid="0" showGuides="1">
      <p:cViewPr varScale="1">
        <p:scale>
          <a:sx n="102" d="100"/>
          <a:sy n="102" d="100"/>
        </p:scale>
        <p:origin x="918" y="102"/>
      </p:cViewPr>
      <p:guideLst>
        <p:guide orient="horz" pos="4320"/>
        <p:guide/>
        <p:guide pos="7680"/>
        <p:guide orient="horz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Лист1!$A$3</c:f>
              <c:strCache>
                <c:ptCount val="1"/>
                <c:pt idx="0">
                  <c:v>ОГЭ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Лист1!$B$1:$D$2</c:f>
              <c:multiLvlStrCache>
                <c:ptCount val="3"/>
                <c:lvl>
                  <c:pt idx="0">
                    <c:v>2023 г.</c:v>
                  </c:pt>
                  <c:pt idx="1">
                    <c:v>2024 г.</c:v>
                  </c:pt>
                  <c:pt idx="2">
                    <c:v>2025 г.</c:v>
                  </c:pt>
                </c:lvl>
                <c:lvl>
                  <c:pt idx="0">
                    <c:v>Кол-во человек в</c:v>
                  </c:pt>
                  <c:pt idx="1">
                    <c:v>Кол-во человек в</c:v>
                  </c:pt>
                  <c:pt idx="2">
                    <c:v>Кол-во человек в</c:v>
                  </c:pt>
                </c:lvl>
              </c:multiLvlStrCache>
            </c:multiLvl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6887</c:v>
                </c:pt>
                <c:pt idx="1">
                  <c:v>7178</c:v>
                </c:pt>
                <c:pt idx="2">
                  <c:v>7551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F4-4183-9065-F93F0E16A099}"/>
            </c:ext>
          </c:extLst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Обучающиеся СОШ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Лист1!$B$1:$D$2</c:f>
              <c:multiLvlStrCache>
                <c:ptCount val="3"/>
                <c:lvl>
                  <c:pt idx="0">
                    <c:v>2023 г.</c:v>
                  </c:pt>
                  <c:pt idx="1">
                    <c:v>2024 г.</c:v>
                  </c:pt>
                  <c:pt idx="2">
                    <c:v>2025 г.</c:v>
                  </c:pt>
                </c:lvl>
                <c:lvl>
                  <c:pt idx="0">
                    <c:v>Кол-во человек в</c:v>
                  </c:pt>
                  <c:pt idx="1">
                    <c:v>Кол-во человек в</c:v>
                  </c:pt>
                  <c:pt idx="2">
                    <c:v>Кол-во человек в</c:v>
                  </c:pt>
                </c:lvl>
              </c:multiLvlStrCache>
            </c:multiLvlStrRef>
          </c:cat>
          <c:val>
            <c:numRef>
              <c:f>Лист1!$B$4:$D$4</c:f>
              <c:numCache>
                <c:formatCode>General</c:formatCode>
                <c:ptCount val="3"/>
                <c:pt idx="0">
                  <c:v>5291</c:v>
                </c:pt>
                <c:pt idx="1">
                  <c:v>5548</c:v>
                </c:pt>
                <c:pt idx="2">
                  <c:v>5793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3F4-4183-9065-F93F0E16A099}"/>
            </c:ext>
          </c:extLst>
        </c:ser>
        <c:ser>
          <c:idx val="2"/>
          <c:order val="2"/>
          <c:tx>
            <c:strRef>
              <c:f>Лист1!$A$5</c:f>
              <c:strCache>
                <c:ptCount val="1"/>
                <c:pt idx="0">
                  <c:v>Обучающиеся ООШ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multiLvlStrRef>
              <c:f>Лист1!$B$1:$D$2</c:f>
              <c:multiLvlStrCache>
                <c:ptCount val="3"/>
                <c:lvl>
                  <c:pt idx="0">
                    <c:v>2023 г.</c:v>
                  </c:pt>
                  <c:pt idx="1">
                    <c:v>2024 г.</c:v>
                  </c:pt>
                  <c:pt idx="2">
                    <c:v>2025 г.</c:v>
                  </c:pt>
                </c:lvl>
                <c:lvl>
                  <c:pt idx="0">
                    <c:v>Кол-во человек в</c:v>
                  </c:pt>
                  <c:pt idx="1">
                    <c:v>Кол-во человек в</c:v>
                  </c:pt>
                  <c:pt idx="2">
                    <c:v>Кол-во человек в</c:v>
                  </c:pt>
                </c:lvl>
              </c:multiLvlStrCache>
            </c:multiLvlStrRef>
          </c:cat>
          <c:val>
            <c:numRef>
              <c:f>Лист1!$B$5:$D$5</c:f>
              <c:numCache>
                <c:formatCode>General</c:formatCode>
                <c:ptCount val="3"/>
                <c:pt idx="0">
                  <c:v>240</c:v>
                </c:pt>
                <c:pt idx="1">
                  <c:v>212</c:v>
                </c:pt>
                <c:pt idx="2">
                  <c:v>270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3F4-4183-9065-F93F0E16A0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7183360"/>
        <c:axId val="87184896"/>
      </c:barChart>
      <c:catAx>
        <c:axId val="87183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7184896"/>
        <c:crosses val="autoZero"/>
        <c:auto val="1"/>
        <c:lblAlgn val="ctr"/>
        <c:lblOffset val="100"/>
        <c:noMultiLvlLbl val="0"/>
      </c:catAx>
      <c:valAx>
        <c:axId val="87184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7183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2-14T14:58:24.517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2305 1 24575,'-7'1'0,"1"1"0,-1-1 0,1 1 0,0 1 0,0-1 0,0 1 0,0 0 0,0 1 0,-6 4 0,-29 14 0,-28-6 0,58-15 0,1 0 0,-1 2 0,1-1 0,0 1 0,0 0 0,0 1 0,0 0 0,-11 7 0,2 3 0,0-1 0,0 0 0,0-1 0,-2-1 0,-25 11 0,37-18 0,1 0 0,0 0 0,1 1 0,-1 0 0,-8 8 0,9-8 0,1 0 0,-1 0 0,-1 0 0,1-1 0,0 0 0,-13 4 0,6-3 0,1-1 0,1 2 0,-1 0 0,1 0 0,0 2 0,-13 8 0,-15 7 0,32-20 0,0 1 0,1 1 0,-1-1 0,1 1 0,-9 9 0,2-5 0,1 1 0,-1-2 0,-1 1 0,1-2 0,-1 0 0,-1-1 0,1-1 0,-1 0 0,-30 5 0,7 0 0,31-7 0,1 0 0,0 0 0,0 0 0,0 1 0,1 1 0,-1-1 0,-5 6 0,5-5 0,0 0 0,0 0 0,0 0 0,0-1 0,-1 0 0,-8 2 0,3-1 0,-1 0 0,1 1 0,0 0 0,1 1 0,-23 16 0,-66 35 0,80-46 0,-1-1 0,0-1 0,-1-1 0,0-1 0,-1-1 0,1-1 0,-35 4 0,-4 3 0,51-9 0,0 0 0,1 1 0,0 0 0,0 0 0,1 1 0,-1 1 0,1-1 0,0 1 0,1 1 0,0 0 0,-14 17 0,-6 4 0,23-24 0,-1-1 0,1 0 0,-1-1 0,0 1 0,-1-1 0,1-1 0,0 1 0,-1-1 0,1 0 0,-1 0 0,0-1 0,-7 1 0,6-1 0,-1 1 0,1 0 0,0 0 0,0 1 0,0-1 0,1 2 0,-13 6 0,5-1 0,1-1 0,-2-1 0,1 0 0,-1-1 0,0-1 0,-1 0 0,-17 2 0,-49 15 0,76-18 0,0-1 0,1 1 0,0-1 0,-1 2 0,1-1 0,-10 11 0,11-10 0,-1 0 0,1 0 0,-1-1 0,0 0 0,-1 0 0,1 0 0,-11 4 0,2-4-115,9-2-24,0 0 0,-1 0 1,1 0-1,0 1 0,0 0 0,0 0 0,1 1 0,-10 6 0,0 7-6687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2-14T14:58:25.747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1858 1 24575,'-2'8'0,"-1"-1"0,0 1 0,0-1 0,-1 1 0,1-1 0,-2 0 0,-9 13 0,7-12 0,-1 0 0,0-1 0,0 0 0,-1 0 0,0-1 0,0 0 0,0 0 0,-1-1 0,0-1 0,0 1 0,-11 2 0,6 0 0,0 1 0,0 0 0,0 1 0,1 0 0,1 2 0,-19 16 0,-42 30 0,13-9 0,51-39 0,0 0 0,-1 0 0,-1-1 0,1 0 0,-23 10 0,-13 0 0,39-17 0,-1 2 0,1-1 0,1 1 0,-1 0 0,0 1 0,1 0 0,-1 0 0,1 1 0,0 0 0,1 0 0,-1 0 0,1 1 0,0 0 0,1 0 0,-1 1 0,1 0 0,-7 11 0,1 0 0,-1 0 0,-1-1 0,-1-1 0,-19 20 0,23-29 0,1 1 0,-1-2 0,0 1 0,-1-1 0,1-1 0,-18 7 0,16-8 0,1 2 0,-1-1 0,1 2 0,0-1 0,-11 9 0,-1 4 0,-1-1 0,0-1 0,-1-2 0,-1 0 0,-1-2 0,-35 13 0,52-22 0,0 1 0,1 0 0,-1 1 0,-12 10 0,14-10 0,0 0 0,-1-1 0,1 0 0,-1 0 0,-18 6 0,-22 3 0,26-9 0,0 1 0,0 2 0,1 0 0,-37 20 0,-92 64 0,106-68 0,35-21 0,1 2 0,0 0 0,0 0 0,1 0 0,-11 9 0,6-1-227,-1-2-1,0 1 1,-1-2-1,0 0 1,-25 11-1,17-12-6598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2-14T14:58:26.957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1602 0 24575,'0'8'0,"0"-1"0,0 1 0,-1-1 0,0 1 0,-4 13 0,3-18 0,1 1 0,-1-1 0,0 0 0,0 0 0,0 0 0,0 0 0,-1 0 0,1 0 0,-1 0 0,0-1 0,0 0 0,1 1 0,-7 2 0,-9 8 0,1 1 0,0 1 0,1 1 0,-18 20 0,18-16 0,-2-2 0,-34 28 0,-40 36 0,55-47 0,32-29 0,-1 0 0,0 0 0,0 0 0,-1-1 0,0 0 0,1 0 0,-2-1 0,-7 4 0,0 0 0,0 0 0,1 1 0,-25 19 0,29-19 0,-1-1 0,0 0 0,0-1 0,-1 0 0,0 0 0,-1-2 0,-12 5 0,12-6 0,0 0 0,1 0 0,-1 1 0,1 0 0,1 1 0,-1 1 0,1 0 0,0 1 0,0 0 0,1 0 0,0 1 0,-14 17 0,18-20 0,0 1 0,-1-1 0,0-1 0,0 1 0,0-1 0,-13 7 0,-29 22 0,39-26 0,-1 0 0,0-1 0,0 0 0,-1-1 0,0 0 0,0-1 0,-1 0 0,1-1 0,-1 0 0,-15 2 0,8-1 0,0 0 0,-35 16 0,14 5 0,34-20 0,0-1 0,0-1 0,-1 1 0,1-1 0,-15 5 0,-79 31 0,69-25 0,-52 14 0,72-24 4,1 0 0,-1 1 0,1 0 0,0 0 0,0 1 0,1 1-1,-10 9 1,-20 12-1400,21-16-5430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2-14T14:58:28.206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1574 0 24575,'1'12'0,"0"-1"0,-1 1 0,-1 0 0,0-1 0,-1 1 0,0-1 0,0 0 0,-1 1 0,-1-1 0,0 0 0,0-1 0,-1 1 0,-1-1 0,0 0 0,-7 11 0,-8 4 0,11-11 0,-1-1 0,-1 0 0,0 0 0,0-1 0,-21 14 0,8-8 0,-184 118 0,159-112 0,42-21 0,0 0 0,0 0 0,1 1 0,-1 0 0,1 0 0,0 1 0,0 0 0,0 0 0,1 1 0,0 0 0,0 0 0,0 0 0,-4 8 0,4-4 0,1 0 0,-1 0 0,-1-1 0,0 0 0,0-1 0,0 1 0,-1-1 0,-1-1 0,1 1 0,-1-1 0,0-1 0,-15 8 0,-2 0 0,0 0 0,1 2 0,0 1 0,1 1 0,-26 26 0,15-8 0,29-28 0,0-2 0,0 1 0,0-1 0,-1 1 0,0-2 0,0 1 0,0-1 0,-1 0 0,1-1 0,-1 0 0,-1 0 0,1 0 0,0-1 0,-12 2 0,-1 1 0,-1 0 0,1 1 0,0 1 0,1 2 0,0 0 0,0 0 0,-33 26 0,27-19 0,-1 0 0,-1-1 0,-31 11 0,35-16 0,0 0 0,1 1 0,0 2 0,1 0 0,-21 18 0,40-29-91,-1 0 0,0 0 0,0-1 0,0 1 0,0-1 0,0 0 0,0 0 0,-1-1 0,1 1 0,-1-1 0,1 0 0,-1 0 0,0 0 0,-4 0 0,-10-4-6735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86AC2B-3E6E-43C0-A0AF-43959FD93180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FA5F0E-1366-468B-87D2-FA767CB4D1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349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FA5F0E-1366-468B-87D2-FA767CB4D10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427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24B8DB-7D7F-4C6E-A281-25EE458D42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F2F36C8-635F-4EC0-8795-2BB35EF501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0C6D9C7-DC17-4198-A80C-D70244EB5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5D8E-BC1A-4700-B886-08C189F2CFF9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77EB7B-03FF-45FD-A472-BB9DB4EB4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756066-F215-4FC5-A677-73AC2F7A7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562C-A93F-4BF6-97DF-698CE87447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593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F1EE27-499E-4CC5-8324-0AF64456C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CB7C6E7-B95D-4A80-AA30-633F558291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2BECA07-9515-4A91-85EF-3EB05254C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5D8E-BC1A-4700-B886-08C189F2CFF9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DD3FB0-25B8-41D0-A93A-6FDB976F8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6CF24E-B34B-4CC2-872F-9F694D8B7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562C-A93F-4BF6-97DF-698CE87447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169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14823A8-841B-4543-9CED-36317B9206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CF3B93F-B9FF-4AFB-ACCD-E73A6ABA38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7830CF9-18F2-4984-A9EE-AB45EA8C4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5D8E-BC1A-4700-B886-08C189F2CFF9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B50343-4331-4984-87AB-99732216D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530D1A4-872C-4CAF-9C60-9C5731AC0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562C-A93F-4BF6-97DF-698CE87447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246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83B63D-3E31-4949-BFCE-2F479159B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E2D819-B919-48B2-9AE1-B09404EA6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271520-928D-4744-AA7D-ADC32D92E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5D8E-BC1A-4700-B886-08C189F2CFF9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AC1255-3A2F-45DA-95A7-F60EA34E9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1BCDF3C-BB09-435E-8E8D-3BE47A164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562C-A93F-4BF6-97DF-698CE87447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911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31049C-CDB8-4343-BF7B-07A732086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9F927A2-CBCE-48A2-B825-43D22FAFC7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D27339-E6CD-4F4A-AA64-846C34042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5D8E-BC1A-4700-B886-08C189F2CFF9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3C81829-1CE4-428E-B582-33433A1B0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D4B95D1-DA58-4E9B-BE48-36FAAAC4D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562C-A93F-4BF6-97DF-698CE87447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386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D431BE-E015-4904-895E-05BBEEF04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EC2A50-36EB-447D-B3C3-BE65494E5B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9660734-2927-4090-81D5-90F329446E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098BAD5-9D33-4FDD-BBEE-1D6DEC7D5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5D8E-BC1A-4700-B886-08C189F2CFF9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4A2ED26-8A35-43F8-82D3-14FFD588A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3AE376F-75E2-4926-B8A3-DBB5B28F0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562C-A93F-4BF6-97DF-698CE87447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489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A510D9-A6D1-4909-8D96-25919E788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1FE43F2-B184-4DCD-9489-3DC60D8641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EE0BEF9-AA32-43AD-9315-70E139917F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38B4613-92AA-4715-8C72-B680DA42CD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8E76A9B-CF20-468B-B46D-8A18F427C4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54772BC-7D61-4B23-89E4-0EE7352A1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5D8E-BC1A-4700-B886-08C189F2CFF9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7CE5DDC-DAB3-425D-BB02-79E16163E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786F1FD-CC7E-4268-822C-3A0543634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562C-A93F-4BF6-97DF-698CE87447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358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2B0F19-C582-467A-8EBF-FF04BB675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F080DBA-7490-44F9-AEF2-584C946CC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5D8E-BC1A-4700-B886-08C189F2CFF9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DCF9D97-E265-4CD2-99E0-F12154772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673F8A7-F1EC-4D97-BD12-81CE9FCBF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562C-A93F-4BF6-97DF-698CE87447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325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F076B9C-1B7F-45F0-B37C-C3AD6E53D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5D8E-BC1A-4700-B886-08C189F2CFF9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4FC0616-C47E-4DAD-9617-6E70889B4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E2EDBA4-3553-4838-BCB7-A3204B59A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562C-A93F-4BF6-97DF-698CE87447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969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B9CE76-6178-463D-B165-E8F117193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9D8B1B-BD64-42F0-88AD-19F9F08202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FB18001-862F-4B69-847D-C88EC66D47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34A9606-CF09-419F-9827-82E0790CE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5D8E-BC1A-4700-B886-08C189F2CFF9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C09AC9A-8EEE-428B-AAE4-6BCFE2B3D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0ED317-C5D0-43D3-8D19-6EDA9BD1D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562C-A93F-4BF6-97DF-698CE87447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763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5BF5EF-DA41-4417-BC5B-BE91EB82B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4827EDD-F8FA-480E-A876-599D191701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996B2F0-08B7-4662-8D14-2B92CDB6F8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1BB9B83-BF8B-4312-87DD-07D584350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5D8E-BC1A-4700-B886-08C189F2CFF9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CDC1BCC-6EC3-48AF-AFA5-573BA61F8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E2F41D4-411B-46E0-A60A-5B7880C1C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562C-A93F-4BF6-97DF-698CE87447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999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49000" contrast="2000"/>
                    </a14:imgEffect>
                  </a14:imgLayer>
                </a14:imgProps>
              </a:ext>
            </a:extLst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56705B-D941-466F-95AA-5C0569733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1B10BB6-41C2-49B1-8720-5ED62584C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409218-E2A6-491D-ACE8-A9FDA4F29D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45D8E-BC1A-4700-B886-08C189F2CFF9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DEC17F-C136-43E4-B1E7-1E674187D5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2C9DF39-9051-43FD-8DC4-80BD8EA451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0F562C-A93F-4BF6-97DF-698CE87447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539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ru.wikipedia.org/wiki/%D0%A4%D0%B0%D0%B9%D0%BB:Venn_A_intersect_B.sv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hyperlink" Target="http://upload.wikimedia.org/wikipedia/commons/b/b9/Venn_A_union_B.svg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3.xml"/><Relationship Id="rId5" Type="http://schemas.openxmlformats.org/officeDocument/2006/relationships/image" Target="../media/image26.png"/><Relationship Id="rId4" Type="http://schemas.openxmlformats.org/officeDocument/2006/relationships/customXml" Target="../ink/ink2.xml"/><Relationship Id="rId9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4193E97-5AE4-4C2B-9667-B7C3740129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2321" y="-997464"/>
            <a:ext cx="12836641" cy="84641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F846712-73AD-4CC0-827E-FECF1AD54C00}"/>
              </a:ext>
            </a:extLst>
          </p:cNvPr>
          <p:cNvSpPr txBox="1"/>
          <p:nvPr/>
        </p:nvSpPr>
        <p:spPr>
          <a:xfrm>
            <a:off x="4895850" y="1777395"/>
            <a:ext cx="5834015" cy="2862322"/>
          </a:xfrm>
          <a:prstGeom prst="rect">
            <a:avLst/>
          </a:prstGeom>
          <a:solidFill>
            <a:srgbClr val="000000">
              <a:alpha val="34000"/>
            </a:srgbClr>
          </a:solidFill>
          <a:ln w="9528" cap="flat">
            <a:solidFill>
              <a:srgbClr val="FFFFFF"/>
            </a:solidFill>
            <a:prstDash val="solid"/>
            <a:miter/>
          </a:ln>
          <a:effectLst>
            <a:outerShdw dist="38096" dir="8100000" algn="tl">
              <a:srgbClr val="000000">
                <a:alpha val="40000"/>
              </a:srgbClr>
            </a:outerShdw>
          </a:effectLst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600" b="1" dirty="0">
                <a:solidFill>
                  <a:srgbClr val="FFFFFF"/>
                </a:solidFill>
                <a:effectLst>
                  <a:glow rad="63500">
                    <a:schemeClr val="bg2">
                      <a:lumMod val="90000"/>
                      <a:alpha val="40000"/>
                    </a:schemeClr>
                  </a:glow>
                </a:effectLst>
                <a:latin typeface="Calibri"/>
              </a:rPr>
              <a:t>«ЭЛЕМЕНТЫ МАТЕМАТИЧЕСКОЙ ЛОГИКИ»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600" b="1" dirty="0">
                <a:solidFill>
                  <a:srgbClr val="FFFFFF"/>
                </a:solidFill>
                <a:effectLst>
                  <a:glow rad="63500">
                    <a:schemeClr val="bg2">
                      <a:lumMod val="90000"/>
                      <a:alpha val="40000"/>
                    </a:schemeClr>
                  </a:glow>
                </a:effectLst>
                <a:latin typeface="Calibri"/>
              </a:rPr>
              <a:t> ПРИ ПОДГОТОВКЕ К ОГЭ ПО ИНФОРМАТИКЕ</a:t>
            </a:r>
            <a:endParaRPr lang="ru-RU" sz="3600" b="1" u="none" strike="noStrike" kern="1200" cap="none" spc="0" baseline="0" dirty="0">
              <a:solidFill>
                <a:srgbClr val="FFFFFF"/>
              </a:solidFill>
              <a:effectLst>
                <a:glow rad="63500">
                  <a:schemeClr val="bg2">
                    <a:lumMod val="90000"/>
                    <a:alpha val="40000"/>
                  </a:schemeClr>
                </a:glow>
              </a:effectLst>
              <a:uFillTx/>
              <a:latin typeface="Calibri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7A24D46-5C68-4A07-9C43-F4F03D6686AB}"/>
              </a:ext>
            </a:extLst>
          </p:cNvPr>
          <p:cNvSpPr/>
          <p:nvPr/>
        </p:nvSpPr>
        <p:spPr>
          <a:xfrm>
            <a:off x="4781551" y="1600200"/>
            <a:ext cx="6057899" cy="3118104"/>
          </a:xfrm>
          <a:prstGeom prst="rect">
            <a:avLst/>
          </a:prstGeom>
          <a:noFill/>
          <a:ln w="22229" cap="flat">
            <a:solidFill>
              <a:srgbClr val="F3F7FA"/>
            </a:solidFill>
            <a:prstDash val="solid"/>
            <a:miter/>
          </a:ln>
          <a:effectLst>
            <a:glow rad="76200">
              <a:schemeClr val="accent4">
                <a:alpha val="41000"/>
              </a:schemeClr>
            </a:glo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38521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44A4D1F-FE38-4409-BC3E-DCC4B5DB58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25" y="0"/>
            <a:ext cx="1145475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2D0627-F642-4425-99D2-CD64FB0086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25" y="0"/>
            <a:ext cx="1145475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7F0F283-FDEA-4A00-8AF2-11CCACCA75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25" y="0"/>
            <a:ext cx="11454750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78B262D-E629-41AB-885F-02F0E7A795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25" y="0"/>
            <a:ext cx="114547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270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D182CE-25A5-66CF-E5B1-72808C94F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F66C92-CEF1-E324-CDF6-D771924841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19" y="0"/>
            <a:ext cx="9313763" cy="6858000"/>
          </a:xfrm>
          <a:prstGeom prst="rect">
            <a:avLst/>
          </a:prstGeom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C9A5DA4C-EFD8-CDF5-C11D-A275586FE273}"/>
              </a:ext>
            </a:extLst>
          </p:cNvPr>
          <p:cNvSpPr/>
          <p:nvPr/>
        </p:nvSpPr>
        <p:spPr>
          <a:xfrm>
            <a:off x="492369" y="304800"/>
            <a:ext cx="2555631" cy="785446"/>
          </a:xfrm>
          <a:prstGeom prst="roundRect">
            <a:avLst/>
          </a:prstGeom>
          <a:solidFill>
            <a:srgbClr val="599B96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ПРИМЕР 3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579CBC6C-580C-7785-488A-5BD8C35B2395}"/>
              </a:ext>
            </a:extLst>
          </p:cNvPr>
          <p:cNvSpPr/>
          <p:nvPr/>
        </p:nvSpPr>
        <p:spPr>
          <a:xfrm>
            <a:off x="3048000" y="304800"/>
            <a:ext cx="8651631" cy="78544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>
                <a:solidFill>
                  <a:schemeClr val="tx1"/>
                </a:solidFill>
              </a:rPr>
              <a:t>(x &gt; 16) И НЕ (x нечётное)</a:t>
            </a:r>
            <a:r>
              <a:rPr lang="en-US" sz="3200" dirty="0">
                <a:solidFill>
                  <a:schemeClr val="tx1"/>
                </a:solidFill>
              </a:rPr>
              <a:t> = 1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2FEBDCE7-4EE4-178E-BC94-BEC338B9415D}"/>
              </a:ext>
            </a:extLst>
          </p:cNvPr>
          <p:cNvSpPr/>
          <p:nvPr/>
        </p:nvSpPr>
        <p:spPr>
          <a:xfrm>
            <a:off x="3048000" y="1169166"/>
            <a:ext cx="8651631" cy="78544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(x &gt; </a:t>
            </a:r>
            <a:r>
              <a:rPr lang="ru-RU" sz="3200" dirty="0"/>
              <a:t>16</a:t>
            </a:r>
            <a:r>
              <a:rPr lang="ru-RU" sz="3200" dirty="0">
                <a:solidFill>
                  <a:schemeClr val="tx1"/>
                </a:solidFill>
              </a:rPr>
              <a:t>(x </a:t>
            </a:r>
            <a:r>
              <a:rPr lang="en-US" sz="3200" dirty="0">
                <a:solidFill>
                  <a:schemeClr val="tx1"/>
                </a:solidFill>
              </a:rPr>
              <a:t>&gt;</a:t>
            </a:r>
            <a:r>
              <a:rPr lang="ru-RU" sz="3200" dirty="0">
                <a:solidFill>
                  <a:schemeClr val="tx1"/>
                </a:solidFill>
              </a:rPr>
              <a:t> 16) И  (x чётное) = 1</a:t>
            </a:r>
          </a:p>
          <a:p>
            <a:endParaRPr lang="ru-RU" dirty="0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2B73AA2F-063B-1C8E-E005-F61EF81DFE41}"/>
              </a:ext>
            </a:extLst>
          </p:cNvPr>
          <p:cNvSpPr/>
          <p:nvPr/>
        </p:nvSpPr>
        <p:spPr>
          <a:xfrm>
            <a:off x="293318" y="4097095"/>
            <a:ext cx="11605364" cy="2527954"/>
          </a:xfrm>
          <a:prstGeom prst="roundRect">
            <a:avLst>
              <a:gd name="adj" fmla="val 32305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(</a:t>
            </a:r>
            <a:r>
              <a:rPr lang="ru-RU" sz="3200" dirty="0">
                <a:solidFill>
                  <a:schemeClr val="tx1"/>
                </a:solidFill>
              </a:rPr>
              <a:t>Между скобками стоит И (конъюнкция), значит, чтобы выражение  было истинным, обе скобки должны быть истинными. </a:t>
            </a:r>
            <a:endParaRPr lang="en-US" sz="3200" dirty="0">
              <a:solidFill>
                <a:schemeClr val="tx1"/>
              </a:solidFill>
            </a:endParaRPr>
          </a:p>
          <a:p>
            <a:r>
              <a:rPr lang="ru-RU" sz="3200" dirty="0">
                <a:solidFill>
                  <a:schemeClr val="tx1"/>
                </a:solidFill>
              </a:rPr>
              <a:t>Наименьшее число X большее 16 и при этом чётное</a:t>
            </a:r>
            <a:r>
              <a:rPr lang="en-US" sz="3200" dirty="0">
                <a:solidFill>
                  <a:schemeClr val="tx1"/>
                </a:solidFill>
              </a:rPr>
              <a:t>?</a:t>
            </a:r>
            <a:r>
              <a:rPr lang="ru-RU" sz="3200" dirty="0">
                <a:solidFill>
                  <a:schemeClr val="tx1"/>
                </a:solidFill>
              </a:rPr>
              <a:t> равно 18.</a:t>
            </a:r>
          </a:p>
          <a:p>
            <a:endParaRPr lang="ru-RU" dirty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A322F39C-4CEE-ACB4-2CC4-9E3B74C0573D}"/>
              </a:ext>
            </a:extLst>
          </p:cNvPr>
          <p:cNvSpPr/>
          <p:nvPr/>
        </p:nvSpPr>
        <p:spPr>
          <a:xfrm>
            <a:off x="853819" y="2091603"/>
            <a:ext cx="1310326" cy="66930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/>
              <a:t>18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531A7DAE-5D4C-8754-BFB5-A69B42F5E190}"/>
              </a:ext>
            </a:extLst>
          </p:cNvPr>
          <p:cNvSpPr/>
          <p:nvPr/>
        </p:nvSpPr>
        <p:spPr>
          <a:xfrm>
            <a:off x="3143840" y="2033532"/>
            <a:ext cx="8651631" cy="139546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(x &gt; </a:t>
            </a:r>
            <a:r>
              <a:rPr lang="ru-RU" sz="3200" dirty="0"/>
              <a:t>16</a:t>
            </a:r>
            <a:r>
              <a:rPr lang="ru-RU" sz="3200" dirty="0">
                <a:solidFill>
                  <a:schemeClr val="tx1"/>
                </a:solidFill>
              </a:rPr>
              <a:t>(18 </a:t>
            </a:r>
            <a:r>
              <a:rPr lang="en-US" sz="3200" dirty="0">
                <a:solidFill>
                  <a:schemeClr val="tx1"/>
                </a:solidFill>
              </a:rPr>
              <a:t>&gt;</a:t>
            </a:r>
            <a:r>
              <a:rPr lang="ru-RU" sz="3200" dirty="0">
                <a:solidFill>
                  <a:schemeClr val="tx1"/>
                </a:solidFill>
              </a:rPr>
              <a:t> 16) И  (18 чётное) = 1</a:t>
            </a:r>
          </a:p>
          <a:p>
            <a:r>
              <a:rPr lang="ru-RU" sz="3200" dirty="0">
                <a:solidFill>
                  <a:schemeClr val="tx1"/>
                </a:solidFill>
              </a:rPr>
              <a:t>                 1       *      1             = 1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09492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FE843742-9A13-C6D4-CC75-99BF29EA589B}"/>
              </a:ext>
            </a:extLst>
          </p:cNvPr>
          <p:cNvSpPr/>
          <p:nvPr/>
        </p:nvSpPr>
        <p:spPr>
          <a:xfrm>
            <a:off x="178470" y="304800"/>
            <a:ext cx="2555631" cy="785446"/>
          </a:xfrm>
          <a:prstGeom prst="roundRect">
            <a:avLst/>
          </a:prstGeom>
          <a:solidFill>
            <a:srgbClr val="599B96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ПРИМЕР 4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F5B01E92-9D9B-411D-210F-1062E78228BD}"/>
              </a:ext>
            </a:extLst>
          </p:cNvPr>
          <p:cNvSpPr/>
          <p:nvPr/>
        </p:nvSpPr>
        <p:spPr>
          <a:xfrm>
            <a:off x="2734101" y="315781"/>
            <a:ext cx="9457899" cy="78544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>
                <a:solidFill>
                  <a:schemeClr val="tx1"/>
                </a:solidFill>
              </a:rPr>
              <a:t>(</a:t>
            </a:r>
            <a:r>
              <a:rPr lang="ru-RU" sz="3600" b="1" dirty="0">
                <a:solidFill>
                  <a:schemeClr val="tx1"/>
                </a:solidFill>
              </a:rPr>
              <a:t>НЕ</a:t>
            </a:r>
            <a:r>
              <a:rPr lang="ru-RU" sz="3600" dirty="0">
                <a:solidFill>
                  <a:schemeClr val="tx1"/>
                </a:solidFill>
              </a:rPr>
              <a:t> (x ≥ 6) </a:t>
            </a:r>
            <a:r>
              <a:rPr lang="ru-RU" sz="3600" b="1" dirty="0">
                <a:solidFill>
                  <a:schemeClr val="tx1"/>
                </a:solidFill>
              </a:rPr>
              <a:t>И НЕ</a:t>
            </a:r>
            <a:r>
              <a:rPr lang="ru-RU" sz="3600" dirty="0">
                <a:solidFill>
                  <a:schemeClr val="tx1"/>
                </a:solidFill>
              </a:rPr>
              <a:t> (x = 5)) </a:t>
            </a:r>
            <a:r>
              <a:rPr lang="ru-RU" sz="3600" b="1" dirty="0">
                <a:solidFill>
                  <a:schemeClr val="tx1"/>
                </a:solidFill>
              </a:rPr>
              <a:t>ИЛИ</a:t>
            </a:r>
            <a:r>
              <a:rPr lang="ru-RU" sz="3600" dirty="0">
                <a:solidFill>
                  <a:schemeClr val="tx1"/>
                </a:solidFill>
              </a:rPr>
              <a:t> (x ≤ 7)</a:t>
            </a:r>
            <a:r>
              <a:rPr lang="en-US" sz="3600" dirty="0">
                <a:solidFill>
                  <a:schemeClr val="tx1"/>
                </a:solidFill>
              </a:rPr>
              <a:t> = 0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AC4CF6A0-AF4A-28A1-CDC5-AD76DB204487}"/>
              </a:ext>
            </a:extLst>
          </p:cNvPr>
          <p:cNvSpPr/>
          <p:nvPr/>
        </p:nvSpPr>
        <p:spPr>
          <a:xfrm>
            <a:off x="1091821" y="1442201"/>
            <a:ext cx="10490581" cy="235187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600" dirty="0">
                <a:solidFill>
                  <a:schemeClr val="tx1"/>
                </a:solidFill>
                <a:latin typeface="Arial" panose="020B0604020202020204" pitchFamily="34" charset="0"/>
              </a:rPr>
              <a:t>Логическое «ИЛИ» ложно только тогда, когда ложны оба высказывания. Запишем выражение в виде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600" dirty="0">
                <a:solidFill>
                  <a:schemeClr val="tx1"/>
                </a:solidFill>
                <a:latin typeface="Arial" panose="020B0604020202020204" pitchFamily="34" charset="0"/>
              </a:rPr>
              <a:t>((x &lt; 6) </a:t>
            </a:r>
            <a:r>
              <a:rPr lang="ru-RU" altLang="ru-RU" sz="3600" b="1" dirty="0">
                <a:solidFill>
                  <a:schemeClr val="tx1"/>
                </a:solidFill>
                <a:latin typeface="Arial" panose="020B0604020202020204" pitchFamily="34" charset="0"/>
              </a:rPr>
              <a:t>И</a:t>
            </a:r>
            <a:r>
              <a:rPr lang="ru-RU" altLang="ru-RU" sz="3600" dirty="0">
                <a:solidFill>
                  <a:schemeClr val="tx1"/>
                </a:solidFill>
                <a:latin typeface="Arial" panose="020B0604020202020204" pitchFamily="34" charset="0"/>
              </a:rPr>
              <a:t> (x ≠ 5)) </a:t>
            </a:r>
            <a:r>
              <a:rPr lang="ru-RU" altLang="ru-RU" sz="3600" b="1" dirty="0">
                <a:solidFill>
                  <a:schemeClr val="tx1"/>
                </a:solidFill>
                <a:latin typeface="Arial" panose="020B0604020202020204" pitchFamily="34" charset="0"/>
              </a:rPr>
              <a:t>ИЛИ</a:t>
            </a:r>
            <a:r>
              <a:rPr lang="ru-RU" altLang="ru-RU" sz="3600" dirty="0">
                <a:solidFill>
                  <a:schemeClr val="tx1"/>
                </a:solidFill>
                <a:latin typeface="Arial" panose="020B0604020202020204" pitchFamily="34" charset="0"/>
              </a:rPr>
              <a:t> (x ≤ 7).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D808CE0E-9FE1-B771-1947-9D8FE8C3C448}"/>
              </a:ext>
            </a:extLst>
          </p:cNvPr>
          <p:cNvSpPr/>
          <p:nvPr/>
        </p:nvSpPr>
        <p:spPr>
          <a:xfrm>
            <a:off x="1223752" y="4506123"/>
            <a:ext cx="10358650" cy="183492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ru-RU" sz="3600" dirty="0">
                <a:solidFill>
                  <a:schemeClr val="tx1"/>
                </a:solidFill>
                <a:latin typeface="Arial" panose="020B0604020202020204" pitchFamily="34" charset="0"/>
              </a:rPr>
              <a:t>Значит, наименьшее число, для которого высказывание будет ложным  — 8</a:t>
            </a: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45BC8199-AA0A-C2B4-412C-2BFCD8A328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5779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0A6F832-25D3-46E0-8F23-0E22B02E77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685" y="-80283"/>
            <a:ext cx="9597754" cy="6858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0F891E6-3DE1-4B17-A701-BAC7C5599C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685" y="-80283"/>
            <a:ext cx="9597754" cy="6858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C7FD844-746E-4864-918B-7E2A206AC3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685" y="-80283"/>
            <a:ext cx="9597754" cy="6858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69006FF-A36A-4C71-B10F-400B7A0F85A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0"/>
            <a:ext cx="9597754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95C07B8-1EC1-4DD5-AAA6-956EEFC4E33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6678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8B990BE2-9542-A106-106F-1507A48589F1}"/>
              </a:ext>
            </a:extLst>
          </p:cNvPr>
          <p:cNvSpPr/>
          <p:nvPr/>
        </p:nvSpPr>
        <p:spPr>
          <a:xfrm>
            <a:off x="4682232" y="236561"/>
            <a:ext cx="2632968" cy="785446"/>
          </a:xfrm>
          <a:prstGeom prst="roundRect">
            <a:avLst/>
          </a:prstGeom>
          <a:solidFill>
            <a:srgbClr val="599B96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ПРИМЕР 5</a:t>
            </a:r>
          </a:p>
        </p:txBody>
      </p:sp>
    </p:spTree>
    <p:extLst>
      <p:ext uri="{BB962C8B-B14F-4D97-AF65-F5344CB8AC3E}">
        <p14:creationId xmlns:p14="http://schemas.microsoft.com/office/powerpoint/2010/main" val="42716916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928AE9-97AB-072D-B92F-3B3582BD0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557F21E-F9F0-671B-5008-A700D28E4F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2321" y="-997464"/>
            <a:ext cx="12836641" cy="84641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B49CFBE-6267-16AA-2F58-D1817AE4E510}"/>
              </a:ext>
            </a:extLst>
          </p:cNvPr>
          <p:cNvSpPr txBox="1"/>
          <p:nvPr/>
        </p:nvSpPr>
        <p:spPr>
          <a:xfrm>
            <a:off x="4389134" y="2026705"/>
            <a:ext cx="6348934" cy="2800767"/>
          </a:xfrm>
          <a:prstGeom prst="rect">
            <a:avLst/>
          </a:prstGeom>
          <a:solidFill>
            <a:srgbClr val="000000">
              <a:alpha val="34000"/>
            </a:srgbClr>
          </a:solidFill>
          <a:ln w="9528" cap="flat">
            <a:solidFill>
              <a:srgbClr val="FFFFFF"/>
            </a:solidFill>
            <a:prstDash val="solid"/>
            <a:miter/>
          </a:ln>
          <a:effectLst>
            <a:outerShdw dist="38096" dir="8100000" algn="tl">
              <a:srgbClr val="000000">
                <a:alpha val="40000"/>
              </a:srgbClr>
            </a:outerShdw>
          </a:effectLst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lvl="0"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4400" b="1" dirty="0">
                <a:solidFill>
                  <a:schemeClr val="bg1"/>
                </a:solidFill>
              </a:rPr>
              <a:t>Запросы для поисковых систем с использованием логических выражений</a:t>
            </a:r>
            <a:endParaRPr lang="ru-RU" sz="4400" b="1" u="none" strike="noStrike" kern="1200" cap="none" spc="0" baseline="0" dirty="0">
              <a:solidFill>
                <a:schemeClr val="bg1"/>
              </a:solidFill>
              <a:effectLst>
                <a:glow rad="63500">
                  <a:schemeClr val="bg2">
                    <a:lumMod val="90000"/>
                    <a:alpha val="40000"/>
                  </a:schemeClr>
                </a:glow>
              </a:effectLst>
              <a:uFillTx/>
              <a:latin typeface="Calibri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F7B50D5-39BB-4441-F2F0-538170F229A2}"/>
              </a:ext>
            </a:extLst>
          </p:cNvPr>
          <p:cNvSpPr/>
          <p:nvPr/>
        </p:nvSpPr>
        <p:spPr>
          <a:xfrm>
            <a:off x="4389134" y="2026705"/>
            <a:ext cx="6348934" cy="2800767"/>
          </a:xfrm>
          <a:prstGeom prst="rect">
            <a:avLst/>
          </a:prstGeom>
          <a:noFill/>
          <a:ln w="22229" cap="flat">
            <a:solidFill>
              <a:srgbClr val="F3F7FA"/>
            </a:solidFill>
            <a:prstDash val="solid"/>
            <a:miter/>
          </a:ln>
          <a:effectLst>
            <a:glow rad="76200">
              <a:schemeClr val="accent4">
                <a:alpha val="41000"/>
              </a:schemeClr>
            </a:glo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37080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A572C9-8B80-BE07-E488-782A826F1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252" y="242295"/>
            <a:ext cx="11503496" cy="89386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Операции конъюнкция и дизъюнкция тесно связаны с операциями над множествами как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54244B2-0A38-2369-B892-FE0CFE3468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0060" y="1461587"/>
            <a:ext cx="5181600" cy="167867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7200" b="1" dirty="0">
                <a:solidFill>
                  <a:schemeClr val="bg1"/>
                </a:solidFill>
              </a:rPr>
              <a:t>А </a:t>
            </a:r>
            <a:r>
              <a:rPr lang="en-US" sz="7200" b="1" dirty="0">
                <a:solidFill>
                  <a:schemeClr val="bg1"/>
                </a:solidFill>
              </a:rPr>
              <a:t>&amp; B</a:t>
            </a:r>
            <a:endParaRPr lang="ru-RU" sz="72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7200" b="1" dirty="0">
                <a:solidFill>
                  <a:schemeClr val="bg1"/>
                </a:solidFill>
              </a:rPr>
              <a:t>А И В</a:t>
            </a:r>
          </a:p>
        </p:txBody>
      </p:sp>
      <p:pic>
        <p:nvPicPr>
          <p:cNvPr id="6" name="Picture 2">
            <a:hlinkClick r:id="rId2"/>
            <a:extLst>
              <a:ext uri="{FF2B5EF4-FFF2-40B4-BE49-F238E27FC236}">
                <a16:creationId xmlns:a16="http://schemas.microsoft.com/office/drawing/2014/main" id="{EBA7FF16-B906-F805-8BFD-CBFE815A90ED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243" y="1136164"/>
            <a:ext cx="3597803" cy="2576027"/>
          </a:xfrm>
          <a:prstGeom prst="rect">
            <a:avLst/>
          </a:prstGeom>
          <a:noFill/>
        </p:spPr>
      </p:pic>
      <p:pic>
        <p:nvPicPr>
          <p:cNvPr id="7" name="Picture 4">
            <a:hlinkClick r:id="rId4"/>
            <a:extLst>
              <a:ext uri="{FF2B5EF4-FFF2-40B4-BE49-F238E27FC236}">
                <a16:creationId xmlns:a16="http://schemas.microsoft.com/office/drawing/2014/main" id="{60C11D3B-912D-0862-D20B-A49400E80B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9888" y="4118040"/>
            <a:ext cx="3162158" cy="2170338"/>
          </a:xfrm>
          <a:prstGeom prst="rect">
            <a:avLst/>
          </a:prstGeom>
          <a:noFill/>
        </p:spPr>
      </p:pic>
      <p:sp>
        <p:nvSpPr>
          <p:cNvPr id="8" name="Объект 3">
            <a:extLst>
              <a:ext uri="{FF2B5EF4-FFF2-40B4-BE49-F238E27FC236}">
                <a16:creationId xmlns:a16="http://schemas.microsoft.com/office/drawing/2014/main" id="{F76AE7D2-E37A-93EB-E43B-402679242136}"/>
              </a:ext>
            </a:extLst>
          </p:cNvPr>
          <p:cNvSpPr txBox="1">
            <a:spLocks/>
          </p:cNvSpPr>
          <p:nvPr/>
        </p:nvSpPr>
        <p:spPr>
          <a:xfrm>
            <a:off x="5041710" y="4355911"/>
            <a:ext cx="6430401" cy="19324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7200" b="1" dirty="0">
                <a:solidFill>
                  <a:schemeClr val="bg1"/>
                </a:solidFill>
              </a:rPr>
              <a:t>А</a:t>
            </a:r>
            <a:r>
              <a:rPr lang="en-US" sz="7200" b="1" dirty="0">
                <a:solidFill>
                  <a:schemeClr val="bg1"/>
                </a:solidFill>
              </a:rPr>
              <a:t> </a:t>
            </a:r>
            <a:r>
              <a:rPr lang="ru-RU" sz="7200" b="1" dirty="0">
                <a:solidFill>
                  <a:schemeClr val="bg1"/>
                </a:solidFill>
              </a:rPr>
              <a:t> </a:t>
            </a:r>
            <a:r>
              <a:rPr lang="en-US" sz="7200" b="1" dirty="0">
                <a:solidFill>
                  <a:schemeClr val="bg1"/>
                </a:solidFill>
              </a:rPr>
              <a:t> B </a:t>
            </a:r>
            <a:endParaRPr lang="ru-RU" sz="72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7200" b="1" dirty="0">
                <a:solidFill>
                  <a:schemeClr val="bg1"/>
                </a:solidFill>
              </a:rPr>
              <a:t>А ИЛИ В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EC5993D-B416-3E0C-3F92-4101FF1969B9}"/>
              </a:ext>
            </a:extLst>
          </p:cNvPr>
          <p:cNvSpPr/>
          <p:nvPr/>
        </p:nvSpPr>
        <p:spPr>
          <a:xfrm>
            <a:off x="5856595" y="4490113"/>
            <a:ext cx="143301" cy="5800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3C5B438A-6C67-ABBF-6D2A-D9EF8F2A1BD3}"/>
              </a:ext>
            </a:extLst>
          </p:cNvPr>
          <p:cNvSpPr txBox="1">
            <a:spLocks/>
          </p:cNvSpPr>
          <p:nvPr/>
        </p:nvSpPr>
        <p:spPr>
          <a:xfrm>
            <a:off x="7912768" y="1457134"/>
            <a:ext cx="5181600" cy="1490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Пересечение</a:t>
            </a:r>
          </a:p>
          <a:p>
            <a:pPr marL="0" indent="0">
              <a:buNone/>
            </a:pPr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</a:t>
            </a:r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id="{1F4853D4-9232-0580-F987-5E9ACCE37D40}"/>
              </a:ext>
            </a:extLst>
          </p:cNvPr>
          <p:cNvSpPr txBox="1">
            <a:spLocks/>
          </p:cNvSpPr>
          <p:nvPr/>
        </p:nvSpPr>
        <p:spPr>
          <a:xfrm>
            <a:off x="8763000" y="4447279"/>
            <a:ext cx="5181600" cy="1603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Объединение</a:t>
            </a:r>
          </a:p>
          <a:p>
            <a:pPr marL="0" indent="0">
              <a:buNone/>
            </a:pPr>
            <a:r>
              <a:rPr lang="en-US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</a:t>
            </a:r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</a:t>
            </a:r>
          </a:p>
          <a:p>
            <a:endParaRPr lang="ru-RU" sz="5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32155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9B416B0B-CEA6-26B8-4F78-2E9A616C0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081" y="46598"/>
            <a:ext cx="10930719" cy="1325563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Формула включений - исключений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E39896C-9D86-4211-E4C9-A3755681D6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660" y="1473958"/>
            <a:ext cx="11778018" cy="5145205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А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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 = 0</a:t>
            </a:r>
          </a:p>
          <a:p>
            <a:endParaRPr lang="en-US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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= А + В – А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U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endParaRPr lang="en-US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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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C = A+B+C -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>
                <a:solidFill>
                  <a:schemeClr val="bg1"/>
                </a:solidFill>
              </a:rPr>
              <a:t>∪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- C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>
                <a:solidFill>
                  <a:schemeClr val="bg1"/>
                </a:solidFill>
              </a:rPr>
              <a:t>∪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-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>
                <a:solidFill>
                  <a:schemeClr val="bg1"/>
                </a:solidFill>
              </a:rPr>
              <a:t>∪</a:t>
            </a:r>
            <a:r>
              <a:rPr lang="en-US" altLang="ru-RU" b="1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C +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>
                <a:solidFill>
                  <a:schemeClr val="bg1"/>
                </a:solidFill>
              </a:rPr>
              <a:t>∪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altLang="ru-RU" b="1" dirty="0">
                <a:solidFill>
                  <a:schemeClr val="bg1"/>
                </a:solidFill>
              </a:rPr>
              <a:t>∪</a:t>
            </a:r>
            <a:r>
              <a:rPr lang="en-US" altLang="ru-RU" b="1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C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89D1F2FC-634A-7BC8-1406-DE75CAC4419A}"/>
              </a:ext>
            </a:extLst>
          </p:cNvPr>
          <p:cNvSpPr/>
          <p:nvPr/>
        </p:nvSpPr>
        <p:spPr>
          <a:xfrm>
            <a:off x="423081" y="1473958"/>
            <a:ext cx="1978925" cy="1955042"/>
          </a:xfrm>
          <a:prstGeom prst="ellipse">
            <a:avLst/>
          </a:prstGeom>
          <a:ln w="7620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А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355C7409-39BF-9E00-7606-958A26B664B8}"/>
              </a:ext>
            </a:extLst>
          </p:cNvPr>
          <p:cNvSpPr/>
          <p:nvPr/>
        </p:nvSpPr>
        <p:spPr>
          <a:xfrm>
            <a:off x="2625488" y="1473958"/>
            <a:ext cx="1978925" cy="1955042"/>
          </a:xfrm>
          <a:prstGeom prst="ellipse">
            <a:avLst/>
          </a:prstGeom>
          <a:solidFill>
            <a:schemeClr val="lt1">
              <a:alpha val="40000"/>
            </a:schemeClr>
          </a:solidFill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B606F777-C226-9B9C-0701-FA0B1C83E762}"/>
              </a:ext>
            </a:extLst>
          </p:cNvPr>
          <p:cNvSpPr/>
          <p:nvPr/>
        </p:nvSpPr>
        <p:spPr>
          <a:xfrm>
            <a:off x="5145206" y="1446056"/>
            <a:ext cx="1978925" cy="1955042"/>
          </a:xfrm>
          <a:prstGeom prst="ellipse">
            <a:avLst/>
          </a:prstGeom>
          <a:ln w="7620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А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495DBC05-1D9B-3CFC-C4D6-E9FC4FCFCB31}"/>
              </a:ext>
            </a:extLst>
          </p:cNvPr>
          <p:cNvSpPr/>
          <p:nvPr/>
        </p:nvSpPr>
        <p:spPr>
          <a:xfrm>
            <a:off x="6358151" y="1446056"/>
            <a:ext cx="1978925" cy="1955042"/>
          </a:xfrm>
          <a:prstGeom prst="ellipse">
            <a:avLst/>
          </a:prstGeom>
          <a:solidFill>
            <a:schemeClr val="lt1">
              <a:alpha val="31000"/>
            </a:schemeClr>
          </a:solidFill>
          <a:ln w="762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2C35B1F0-9927-85BB-0DE3-33A166B53B5E}"/>
              </a:ext>
            </a:extLst>
          </p:cNvPr>
          <p:cNvSpPr/>
          <p:nvPr/>
        </p:nvSpPr>
        <p:spPr>
          <a:xfrm>
            <a:off x="8720352" y="1298266"/>
            <a:ext cx="1978925" cy="1955042"/>
          </a:xfrm>
          <a:prstGeom prst="ellipse">
            <a:avLst/>
          </a:prstGeom>
          <a:ln w="7620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А</a:t>
            </a: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12809C36-A092-A41A-17B4-F29F91F2C702}"/>
              </a:ext>
            </a:extLst>
          </p:cNvPr>
          <p:cNvSpPr/>
          <p:nvPr/>
        </p:nvSpPr>
        <p:spPr>
          <a:xfrm>
            <a:off x="10156494" y="1326168"/>
            <a:ext cx="1978925" cy="1955042"/>
          </a:xfrm>
          <a:prstGeom prst="ellipse">
            <a:avLst/>
          </a:prstGeom>
          <a:solidFill>
            <a:schemeClr val="lt1">
              <a:alpha val="31000"/>
            </a:schemeClr>
          </a:solidFill>
          <a:ln w="762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             В</a:t>
            </a: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B7E42F4D-0CEA-E12D-F5F0-F3F99B2CBB3B}"/>
              </a:ext>
            </a:extLst>
          </p:cNvPr>
          <p:cNvSpPr/>
          <p:nvPr/>
        </p:nvSpPr>
        <p:spPr>
          <a:xfrm>
            <a:off x="9566512" y="2152081"/>
            <a:ext cx="1978925" cy="1955042"/>
          </a:xfrm>
          <a:prstGeom prst="ellipse">
            <a:avLst/>
          </a:prstGeom>
          <a:solidFill>
            <a:schemeClr val="lt1">
              <a:alpha val="31000"/>
            </a:schemeClr>
          </a:solidFill>
          <a:ln w="76200"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sz="3200" b="1" dirty="0">
                <a:solidFill>
                  <a:schemeClr val="bg1"/>
                </a:solidFill>
              </a:rPr>
              <a:t>С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D25CB3A8-C5A6-0C35-51B0-3F625E6B98F1}"/>
              </a:ext>
            </a:extLst>
          </p:cNvPr>
          <p:cNvCxnSpPr>
            <a:cxnSpLocks/>
          </p:cNvCxnSpPr>
          <p:nvPr/>
        </p:nvCxnSpPr>
        <p:spPr>
          <a:xfrm>
            <a:off x="4928135" y="1298266"/>
            <a:ext cx="0" cy="280885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B637B345-96B1-74EB-6B19-F510C5DF58B4}"/>
              </a:ext>
            </a:extLst>
          </p:cNvPr>
          <p:cNvCxnSpPr>
            <a:cxnSpLocks/>
          </p:cNvCxnSpPr>
          <p:nvPr/>
        </p:nvCxnSpPr>
        <p:spPr>
          <a:xfrm>
            <a:off x="0" y="4107123"/>
            <a:ext cx="488000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BAEB4A25-A8C2-760F-611C-40AF63F71DFC}"/>
              </a:ext>
            </a:extLst>
          </p:cNvPr>
          <p:cNvCxnSpPr>
            <a:cxnSpLocks/>
          </p:cNvCxnSpPr>
          <p:nvPr/>
        </p:nvCxnSpPr>
        <p:spPr>
          <a:xfrm>
            <a:off x="8507129" y="1267984"/>
            <a:ext cx="0" cy="411605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0DD4D622-1C86-9108-45BC-57EAA16C9879}"/>
              </a:ext>
            </a:extLst>
          </p:cNvPr>
          <p:cNvCxnSpPr>
            <a:cxnSpLocks/>
          </p:cNvCxnSpPr>
          <p:nvPr/>
        </p:nvCxnSpPr>
        <p:spPr>
          <a:xfrm flipH="1">
            <a:off x="0" y="5384042"/>
            <a:ext cx="850712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45583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Объект 10">
            <a:extLst>
              <a:ext uri="{FF2B5EF4-FFF2-40B4-BE49-F238E27FC236}">
                <a16:creationId xmlns:a16="http://schemas.microsoft.com/office/drawing/2014/main" id="{BCA5CB4E-9B7B-E2D8-D821-102241B39D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6425650"/>
              </p:ext>
            </p:extLst>
          </p:nvPr>
        </p:nvGraphicFramePr>
        <p:xfrm>
          <a:off x="124393" y="3830235"/>
          <a:ext cx="3502794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248">
                  <a:extLst>
                    <a:ext uri="{9D8B030D-6E8A-4147-A177-3AD203B41FA5}">
                      <a16:colId xmlns:a16="http://schemas.microsoft.com/office/drawing/2014/main" val="2878217846"/>
                    </a:ext>
                  </a:extLst>
                </a:gridCol>
                <a:gridCol w="1655546">
                  <a:extLst>
                    <a:ext uri="{9D8B030D-6E8A-4147-A177-3AD203B41FA5}">
                      <a16:colId xmlns:a16="http://schemas.microsoft.com/office/drawing/2014/main" val="4162460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400" dirty="0">
                          <a:effectLst/>
                        </a:rPr>
                        <a:t>Запрос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400" dirty="0">
                          <a:effectLst/>
                        </a:rPr>
                        <a:t>Найдено страниц(в тысячах)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702748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400">
                          <a:effectLst/>
                        </a:rPr>
                        <a:t>Угол | Прямая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400">
                          <a:effectLst/>
                        </a:rPr>
                        <a:t>180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56610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400">
                          <a:effectLst/>
                        </a:rPr>
                        <a:t>Угол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400">
                          <a:effectLst/>
                        </a:rPr>
                        <a:t>60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455749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400">
                          <a:effectLst/>
                        </a:rPr>
                        <a:t>Прямая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400" dirty="0">
                          <a:effectLst/>
                        </a:rPr>
                        <a:t>140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85472056"/>
                  </a:ext>
                </a:extLst>
              </a:tr>
            </a:tbl>
          </a:graphicData>
        </a:graphic>
      </p:graphicFrame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6A42978D-07BF-2764-70B2-B71B658DD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13595AC1-7F60-8A9B-EC5D-01266CE3234F}"/>
              </a:ext>
            </a:extLst>
          </p:cNvPr>
          <p:cNvSpPr/>
          <p:nvPr/>
        </p:nvSpPr>
        <p:spPr>
          <a:xfrm>
            <a:off x="299864" y="288314"/>
            <a:ext cx="2143299" cy="754674"/>
          </a:xfrm>
          <a:prstGeom prst="roundRect">
            <a:avLst/>
          </a:prstGeom>
          <a:solidFill>
            <a:srgbClr val="599B96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ПРИМЕР </a:t>
            </a:r>
            <a:r>
              <a:rPr lang="en-US" sz="3200" b="1" dirty="0"/>
              <a:t>1</a:t>
            </a:r>
            <a:endParaRPr lang="ru-RU" sz="3200" b="1" dirty="0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06909FDC-2C8F-ECCE-386D-35527B511C15}"/>
              </a:ext>
            </a:extLst>
          </p:cNvPr>
          <p:cNvSpPr/>
          <p:nvPr/>
        </p:nvSpPr>
        <p:spPr>
          <a:xfrm>
            <a:off x="2443163" y="80530"/>
            <a:ext cx="9726121" cy="304943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В языке запросов поискового сервера для обозначения логической операции «ИЛИ» используется символ «|», а для обозначения логической операции «И» – символ «&amp;».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/>
              <a:t>В таблице приведены запросы и количество найденных по ним страниц некоторого сегмента сети Интернет. Считается, что все запросы выполнялись практически одновременно, так что набор страниц, содержащих все искомые слова, не изменялся за время выполнения запросов.</a:t>
            </a:r>
            <a:r>
              <a:rPr lang="en-US" dirty="0"/>
              <a:t> </a:t>
            </a:r>
            <a:r>
              <a:rPr lang="ru-RU" altLang="ru-RU" dirty="0">
                <a:solidFill>
                  <a:schemeClr val="tx1"/>
                </a:solidFill>
                <a:latin typeface="Arial" panose="020B0604020202020204" pitchFamily="34" charset="0"/>
              </a:rPr>
              <a:t>Какое количество страниц (в тысячах) будет найдено по запросу </a:t>
            </a:r>
            <a:r>
              <a:rPr lang="en-US" altLang="ru-RU" dirty="0">
                <a:solidFill>
                  <a:schemeClr val="tx1"/>
                </a:solidFill>
                <a:latin typeface="Arial" panose="020B0604020202020204" pitchFamily="34" charset="0"/>
              </a:rPr>
              <a:t>  </a:t>
            </a:r>
            <a:r>
              <a:rPr lang="ru-RU" altLang="ru-RU" u="sng" dirty="0">
                <a:solidFill>
                  <a:schemeClr val="tx1"/>
                </a:solidFill>
                <a:latin typeface="Arial" panose="020B0604020202020204" pitchFamily="34" charset="0"/>
              </a:rPr>
              <a:t>Угол &amp; Прямая?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chemeClr val="tx1"/>
                </a:solidFill>
                <a:latin typeface="Arial" panose="020B0604020202020204" pitchFamily="34" charset="0"/>
              </a:rPr>
              <a:t>Считается, что все запросы выполнялись практически одновременно, так что набор страниц, содержащих все искомые слова, не изменялся за время выполнения запросов</a:t>
            </a:r>
            <a:endParaRPr lang="ru-RU" dirty="0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7DDD9824-058A-39C3-0573-455A9782C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2487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8439FD75-480F-F9E3-6076-0CA22602E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7894"/>
            <a:ext cx="126605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Ответ: 20.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24E549A-B9C4-79C9-389E-3FD8A489B2BA}"/>
              </a:ext>
            </a:extLst>
          </p:cNvPr>
          <p:cNvSpPr txBox="1"/>
          <p:nvPr/>
        </p:nvSpPr>
        <p:spPr>
          <a:xfrm>
            <a:off x="3606128" y="3143654"/>
            <a:ext cx="976497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Решение. 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Представим таблицу в виде кругов Эйлера. Пусть Угол  — круг 1,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Прямая  — круг 3. Тогда задача  — найти количество элементов N 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области 2: N</a:t>
            </a:r>
            <a:r>
              <a:rPr kumimoji="0" lang="ru-RU" altLang="ru-RU" sz="1800" b="0" i="0" u="none" strike="noStrike" cap="none" normalizeH="0" baseline="-3000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. По </a:t>
            </a:r>
            <a:r>
              <a:rPr lang="ru-RU" altLang="ru-RU" dirty="0">
                <a:solidFill>
                  <a:schemeClr val="bg1"/>
                </a:solidFill>
                <a:latin typeface="Arial" panose="020B0604020202020204" pitchFamily="34" charset="0"/>
              </a:rPr>
              <a:t>условию 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таблицы представим в виде сумм элементов </a:t>
            </a:r>
            <a:r>
              <a:rPr kumimoji="0" lang="en-US" alt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N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N</a:t>
            </a:r>
            <a:r>
              <a:rPr kumimoji="0" lang="ru-RU" altLang="ru-RU" sz="1800" b="0" i="0" u="none" strike="noStrike" cap="none" normalizeH="0" baseline="-3000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1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 + N</a:t>
            </a:r>
            <a:r>
              <a:rPr kumimoji="0" lang="ru-RU" altLang="ru-RU" sz="1800" b="0" i="0" u="none" strike="noStrike" cap="none" normalizeH="0" baseline="-3000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 + N</a:t>
            </a:r>
            <a:r>
              <a:rPr kumimoji="0" lang="ru-RU" altLang="ru-RU" sz="1800" b="0" i="0" u="none" strike="noStrike" cap="none" normalizeH="0" baseline="-3000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3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  =  180 (1),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N</a:t>
            </a:r>
            <a:r>
              <a:rPr kumimoji="0" lang="ru-RU" altLang="ru-RU" sz="1800" b="0" i="0" u="none" strike="noStrike" cap="none" normalizeH="0" baseline="-3000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1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 + N</a:t>
            </a:r>
            <a:r>
              <a:rPr kumimoji="0" lang="ru-RU" altLang="ru-RU" sz="1800" b="0" i="0" u="none" strike="noStrike" cap="none" normalizeH="0" baseline="-3000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  =  60 (2),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N</a:t>
            </a:r>
            <a:r>
              <a:rPr kumimoji="0" lang="ru-RU" altLang="ru-RU" sz="1800" b="0" i="0" u="none" strike="noStrike" cap="none" normalizeH="0" baseline="-3000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 + N</a:t>
            </a:r>
            <a:r>
              <a:rPr kumimoji="0" lang="ru-RU" altLang="ru-RU" sz="1800" b="0" i="0" u="none" strike="noStrike" cap="none" normalizeH="0" baseline="-3000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3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  =  140 (3).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 Подставим второе уравнение в первое и найдем N</a:t>
            </a:r>
            <a:r>
              <a:rPr kumimoji="0" lang="ru-RU" altLang="ru-RU" sz="1800" b="0" i="0" u="none" strike="noStrike" cap="none" normalizeH="0" baseline="-3000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3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: N</a:t>
            </a:r>
            <a:r>
              <a:rPr kumimoji="0" lang="ru-RU" altLang="ru-RU" sz="1800" b="0" i="0" u="none" strike="noStrike" cap="none" normalizeH="0" baseline="-3000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3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  =  180 − 60  =  120.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Таким образом, по запросу Угол &amp; Прямая будет найдено N</a:t>
            </a:r>
            <a:r>
              <a:rPr kumimoji="0" lang="ru-RU" altLang="ru-RU" sz="1800" b="0" i="0" u="none" strike="noStrike" cap="none" normalizeH="0" baseline="-3000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  =  140 − 120  =  20 тысяч страниц.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2314C27E-1F60-9933-DF50-8D8F88E4E1BD}"/>
              </a:ext>
            </a:extLst>
          </p:cNvPr>
          <p:cNvSpPr/>
          <p:nvPr/>
        </p:nvSpPr>
        <p:spPr>
          <a:xfrm>
            <a:off x="7329687" y="5370394"/>
            <a:ext cx="1507025" cy="1487606"/>
          </a:xfrm>
          <a:prstGeom prst="ellipse">
            <a:avLst/>
          </a:prstGeom>
          <a:ln w="44450"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1            2</a:t>
            </a: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D67497C4-506F-D4C3-2931-308D16B054B5}"/>
              </a:ext>
            </a:extLst>
          </p:cNvPr>
          <p:cNvSpPr/>
          <p:nvPr/>
        </p:nvSpPr>
        <p:spPr>
          <a:xfrm>
            <a:off x="8260014" y="5370394"/>
            <a:ext cx="1610436" cy="1487606"/>
          </a:xfrm>
          <a:prstGeom prst="ellipse">
            <a:avLst/>
          </a:prstGeom>
          <a:solidFill>
            <a:schemeClr val="accent1">
              <a:alpha val="78000"/>
            </a:schemeClr>
          </a:solidFill>
          <a:ln w="317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7534093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2448EB-67B4-240D-6105-C1FF79F86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166" y="365125"/>
            <a:ext cx="8802807" cy="1325563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Формула включений - исключений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C3D94E-ACFD-32BF-5D84-E606A9724F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5272" y="1825625"/>
            <a:ext cx="7218528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chemeClr val="bg1"/>
                </a:solidFill>
              </a:rPr>
              <a:t>Угол | Прямая =  Угол + Прямая – (</a:t>
            </a:r>
            <a:r>
              <a:rPr lang="ru-RU" altLang="ru-RU" sz="3600" dirty="0">
                <a:solidFill>
                  <a:schemeClr val="bg1"/>
                </a:solidFill>
                <a:latin typeface="Arial" panose="020B0604020202020204" pitchFamily="34" charset="0"/>
              </a:rPr>
              <a:t>Угол &amp; Прямая)</a:t>
            </a:r>
          </a:p>
          <a:p>
            <a:pPr marL="0" indent="0">
              <a:buNone/>
            </a:pPr>
            <a:r>
              <a:rPr lang="ru-RU" sz="3600" b="1" dirty="0">
                <a:solidFill>
                  <a:schemeClr val="bg1"/>
                </a:solidFill>
              </a:rPr>
              <a:t>180=60+140-х</a:t>
            </a:r>
          </a:p>
          <a:p>
            <a:pPr marL="0" indent="0">
              <a:buNone/>
            </a:pPr>
            <a:r>
              <a:rPr lang="ru-RU" sz="3600" b="1" dirty="0">
                <a:solidFill>
                  <a:schemeClr val="bg1"/>
                </a:solidFill>
              </a:rPr>
              <a:t>Х = Угол + Прямая – (Угол | Прямая)</a:t>
            </a:r>
          </a:p>
          <a:p>
            <a:pPr marL="0" indent="0">
              <a:buNone/>
            </a:pPr>
            <a:r>
              <a:rPr lang="ru-RU" sz="3600" b="1" dirty="0">
                <a:solidFill>
                  <a:schemeClr val="bg1"/>
                </a:solidFill>
              </a:rPr>
              <a:t>Х = 60 + 140 – 180</a:t>
            </a:r>
          </a:p>
          <a:p>
            <a:pPr marL="0" indent="0">
              <a:buNone/>
            </a:pPr>
            <a:r>
              <a:rPr lang="ru-RU" sz="3600" b="1" dirty="0">
                <a:solidFill>
                  <a:schemeClr val="bg1"/>
                </a:solidFill>
              </a:rPr>
              <a:t>Х = 20</a:t>
            </a:r>
          </a:p>
          <a:p>
            <a:endParaRPr lang="ru-RU" sz="3600" b="1" dirty="0">
              <a:solidFill>
                <a:schemeClr val="bg1"/>
              </a:solidFill>
            </a:endParaRPr>
          </a:p>
          <a:p>
            <a:r>
              <a:rPr lang="ru-RU" sz="3600" b="1" dirty="0">
                <a:solidFill>
                  <a:schemeClr val="bg1"/>
                </a:solidFill>
              </a:rPr>
              <a:t>Ответ: 20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41D69D42-14B7-D23A-A749-6B585063C929}"/>
              </a:ext>
            </a:extLst>
          </p:cNvPr>
          <p:cNvSpPr/>
          <p:nvPr/>
        </p:nvSpPr>
        <p:spPr>
          <a:xfrm>
            <a:off x="299864" y="288314"/>
            <a:ext cx="2555631" cy="785446"/>
          </a:xfrm>
          <a:prstGeom prst="roundRect">
            <a:avLst/>
          </a:prstGeom>
          <a:solidFill>
            <a:srgbClr val="599B96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ПРИМЕР </a:t>
            </a:r>
            <a:r>
              <a:rPr lang="en-US" sz="3200" b="1" dirty="0"/>
              <a:t>1</a:t>
            </a:r>
            <a:endParaRPr lang="ru-RU" sz="3200" b="1" dirty="0"/>
          </a:p>
        </p:txBody>
      </p:sp>
      <p:graphicFrame>
        <p:nvGraphicFramePr>
          <p:cNvPr id="5" name="Объект 10">
            <a:extLst>
              <a:ext uri="{FF2B5EF4-FFF2-40B4-BE49-F238E27FC236}">
                <a16:creationId xmlns:a16="http://schemas.microsoft.com/office/drawing/2014/main" id="{41B346AD-F630-EFE7-28D4-5F11EA0FFB6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5584759"/>
              </p:ext>
            </p:extLst>
          </p:nvPr>
        </p:nvGraphicFramePr>
        <p:xfrm>
          <a:off x="299864" y="1825625"/>
          <a:ext cx="3502794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248">
                  <a:extLst>
                    <a:ext uri="{9D8B030D-6E8A-4147-A177-3AD203B41FA5}">
                      <a16:colId xmlns:a16="http://schemas.microsoft.com/office/drawing/2014/main" val="2878217846"/>
                    </a:ext>
                  </a:extLst>
                </a:gridCol>
                <a:gridCol w="1655546">
                  <a:extLst>
                    <a:ext uri="{9D8B030D-6E8A-4147-A177-3AD203B41FA5}">
                      <a16:colId xmlns:a16="http://schemas.microsoft.com/office/drawing/2014/main" val="4162460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400" dirty="0">
                          <a:effectLst/>
                        </a:rPr>
                        <a:t>Запрос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400" dirty="0">
                          <a:effectLst/>
                        </a:rPr>
                        <a:t>Найдено страниц(в тысячах)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702748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400" dirty="0">
                          <a:effectLst/>
                        </a:rPr>
                        <a:t>Угол | Прямая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400">
                          <a:effectLst/>
                        </a:rPr>
                        <a:t>180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56610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400" dirty="0">
                          <a:effectLst/>
                        </a:rPr>
                        <a:t>Угол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400">
                          <a:effectLst/>
                        </a:rPr>
                        <a:t>60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455749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400" dirty="0">
                          <a:effectLst/>
                        </a:rPr>
                        <a:t>Прямая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400" dirty="0">
                          <a:effectLst/>
                        </a:rPr>
                        <a:t>140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854720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63855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DE104CAF-76DE-B72A-65CF-6CDFECB9D0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176807"/>
              </p:ext>
            </p:extLst>
          </p:nvPr>
        </p:nvGraphicFramePr>
        <p:xfrm>
          <a:off x="4199605" y="1989869"/>
          <a:ext cx="7264514" cy="338936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264514">
                  <a:extLst>
                    <a:ext uri="{9D8B030D-6E8A-4147-A177-3AD203B41FA5}">
                      <a16:colId xmlns:a16="http://schemas.microsoft.com/office/drawing/2014/main" val="2088490865"/>
                    </a:ext>
                  </a:extLst>
                </a:gridCol>
              </a:tblGrid>
              <a:tr h="1889906">
                <a:tc>
                  <a:txBody>
                    <a:bodyPr/>
                    <a:lstStyle/>
                    <a:p>
                      <a:pPr marL="67945" marR="1271905" algn="l">
                        <a:lnSpc>
                          <a:spcPts val="1280"/>
                        </a:lnSpc>
                        <a:spcBef>
                          <a:spcPts val="1145"/>
                        </a:spcBef>
                        <a:buNone/>
                      </a:pPr>
                      <a:endParaRPr lang="ru-RU" sz="2400" dirty="0">
                        <a:effectLst/>
                      </a:endParaRPr>
                    </a:p>
                    <a:p>
                      <a:pPr marL="67945" marR="1271905" algn="l">
                        <a:lnSpc>
                          <a:spcPts val="1280"/>
                        </a:lnSpc>
                        <a:spcBef>
                          <a:spcPts val="1145"/>
                        </a:spcBef>
                        <a:buNone/>
                      </a:pPr>
                      <a:r>
                        <a:rPr lang="en-US" sz="2400" dirty="0" err="1">
                          <a:effectLst/>
                        </a:rPr>
                        <a:t>Лебедь</a:t>
                      </a:r>
                      <a:r>
                        <a:rPr lang="en-US" sz="2400" dirty="0">
                          <a:effectLst/>
                        </a:rPr>
                        <a:t> &amp; </a:t>
                      </a:r>
                      <a:r>
                        <a:rPr lang="en-US" sz="2400" dirty="0" err="1">
                          <a:effectLst/>
                        </a:rPr>
                        <a:t>Рак</a:t>
                      </a:r>
                      <a:r>
                        <a:rPr lang="en-US" sz="2400" dirty="0">
                          <a:effectLst/>
                        </a:rPr>
                        <a:t> = b + e = 295 </a:t>
                      </a:r>
                      <a:endParaRPr lang="ru-RU" sz="2400" dirty="0">
                        <a:effectLst/>
                      </a:endParaRPr>
                    </a:p>
                    <a:p>
                      <a:pPr marL="67945" marR="1271905" algn="l">
                        <a:lnSpc>
                          <a:spcPts val="1280"/>
                        </a:lnSpc>
                        <a:spcBef>
                          <a:spcPts val="1145"/>
                        </a:spcBef>
                        <a:buNone/>
                      </a:pPr>
                      <a:r>
                        <a:rPr lang="en-US" sz="2400" dirty="0" err="1">
                          <a:effectLst/>
                        </a:rPr>
                        <a:t>Лебедь</a:t>
                      </a:r>
                      <a:r>
                        <a:rPr lang="en-US" sz="2400" dirty="0">
                          <a:effectLst/>
                        </a:rPr>
                        <a:t> &amp;</a:t>
                      </a:r>
                      <a:r>
                        <a:rPr lang="en-US" sz="2400" spc="-55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Щука</a:t>
                      </a:r>
                      <a:r>
                        <a:rPr lang="en-US" sz="2400" spc="-15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=</a:t>
                      </a:r>
                      <a:r>
                        <a:rPr lang="en-US" sz="2400" spc="-25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d</a:t>
                      </a:r>
                      <a:r>
                        <a:rPr lang="en-US" sz="2400" spc="-25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+</a:t>
                      </a:r>
                      <a:r>
                        <a:rPr lang="en-US" sz="2400" spc="-20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e</a:t>
                      </a:r>
                      <a:r>
                        <a:rPr lang="en-US" sz="2400" spc="-20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=</a:t>
                      </a:r>
                      <a:r>
                        <a:rPr lang="en-US" sz="2400" spc="-35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310</a:t>
                      </a:r>
                      <a:endParaRPr lang="ru-RU" sz="2400" dirty="0">
                        <a:effectLst/>
                      </a:endParaRPr>
                    </a:p>
                    <a:p>
                      <a:pPr marL="67945" marR="1271905" algn="l">
                        <a:lnSpc>
                          <a:spcPts val="1280"/>
                        </a:lnSpc>
                        <a:spcBef>
                          <a:spcPts val="1145"/>
                        </a:spcBef>
                        <a:buNone/>
                      </a:pPr>
                      <a:endParaRPr lang="ru-RU" sz="2400" dirty="0">
                        <a:effectLst/>
                      </a:endParaRPr>
                    </a:p>
                    <a:p>
                      <a:pPr marL="67945" marR="415925" algn="l">
                        <a:lnSpc>
                          <a:spcPts val="1280"/>
                        </a:lnSpc>
                        <a:buNone/>
                      </a:pPr>
                      <a:r>
                        <a:rPr lang="en-US" sz="2400" dirty="0" err="1">
                          <a:effectLst/>
                        </a:rPr>
                        <a:t>Лебедь</a:t>
                      </a:r>
                      <a:r>
                        <a:rPr lang="en-US" sz="2400" dirty="0">
                          <a:effectLst/>
                        </a:rPr>
                        <a:t> &amp;</a:t>
                      </a:r>
                      <a:r>
                        <a:rPr lang="en-US" sz="2400" spc="-30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(</a:t>
                      </a:r>
                      <a:r>
                        <a:rPr lang="en-US" sz="2400" dirty="0" err="1">
                          <a:effectLst/>
                        </a:rPr>
                        <a:t>Рак</a:t>
                      </a:r>
                      <a:r>
                        <a:rPr lang="en-US" sz="2400" spc="-20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|</a:t>
                      </a:r>
                      <a:r>
                        <a:rPr lang="en-US" sz="2400" spc="-15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Щука</a:t>
                      </a:r>
                      <a:r>
                        <a:rPr lang="en-US" sz="2400" dirty="0">
                          <a:effectLst/>
                        </a:rPr>
                        <a:t>)</a:t>
                      </a:r>
                      <a:r>
                        <a:rPr lang="en-US" sz="2400" spc="-25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=</a:t>
                      </a:r>
                      <a:r>
                        <a:rPr lang="en-US" sz="2400" spc="-25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b</a:t>
                      </a:r>
                      <a:r>
                        <a:rPr lang="en-US" sz="2400" spc="-20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+</a:t>
                      </a:r>
                      <a:r>
                        <a:rPr lang="en-US" sz="2400" spc="-25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d</a:t>
                      </a:r>
                      <a:r>
                        <a:rPr lang="en-US" sz="2400" spc="-20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+</a:t>
                      </a:r>
                      <a:r>
                        <a:rPr lang="en-US" sz="2400" spc="-15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e</a:t>
                      </a:r>
                      <a:r>
                        <a:rPr lang="en-US" sz="2400" spc="-25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=</a:t>
                      </a:r>
                      <a:r>
                        <a:rPr lang="en-US" sz="2400" spc="-25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510</a:t>
                      </a:r>
                      <a:endParaRPr lang="ru-RU" sz="2400" dirty="0">
                        <a:effectLst/>
                      </a:endParaRPr>
                    </a:p>
                    <a:p>
                      <a:pPr marL="67945" marR="415925" algn="l">
                        <a:lnSpc>
                          <a:spcPts val="1280"/>
                        </a:lnSpc>
                        <a:buNone/>
                      </a:pPr>
                      <a:endParaRPr lang="ru-RU" sz="2400" dirty="0">
                        <a:effectLst/>
                      </a:endParaRPr>
                    </a:p>
                    <a:p>
                      <a:pPr marL="67945" marR="415925" algn="l">
                        <a:lnSpc>
                          <a:spcPts val="1280"/>
                        </a:lnSpc>
                        <a:buNone/>
                      </a:pP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Найти</a:t>
                      </a:r>
                      <a:r>
                        <a:rPr lang="en-US" sz="2400" dirty="0">
                          <a:effectLst/>
                        </a:rPr>
                        <a:t>: </a:t>
                      </a:r>
                      <a:r>
                        <a:rPr lang="en-US" sz="2400" dirty="0" err="1">
                          <a:effectLst/>
                        </a:rPr>
                        <a:t>Лебедь</a:t>
                      </a:r>
                      <a:r>
                        <a:rPr lang="en-US" sz="2400" dirty="0">
                          <a:effectLst/>
                        </a:rPr>
                        <a:t> &amp; </a:t>
                      </a:r>
                      <a:r>
                        <a:rPr lang="en-US" sz="2400" dirty="0" err="1">
                          <a:effectLst/>
                        </a:rPr>
                        <a:t>Рак</a:t>
                      </a:r>
                      <a:r>
                        <a:rPr lang="en-US" sz="2400" dirty="0">
                          <a:effectLst/>
                        </a:rPr>
                        <a:t> &amp; </a:t>
                      </a:r>
                      <a:r>
                        <a:rPr lang="en-US" sz="2400" dirty="0" err="1">
                          <a:effectLst/>
                        </a:rPr>
                        <a:t>Щука</a:t>
                      </a:r>
                      <a:r>
                        <a:rPr lang="en-US" sz="2400" dirty="0">
                          <a:effectLst/>
                        </a:rPr>
                        <a:t> = e = ?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3137433"/>
                  </a:ext>
                </a:extLst>
              </a:tr>
              <a:tr h="1499455">
                <a:tc>
                  <a:txBody>
                    <a:bodyPr/>
                    <a:lstStyle/>
                    <a:p>
                      <a:pPr algn="l">
                        <a:lnSpc>
                          <a:spcPts val="1280"/>
                        </a:lnSpc>
                        <a:spcBef>
                          <a:spcPts val="520"/>
                        </a:spcBef>
                        <a:buNone/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</a:endParaRPr>
                    </a:p>
                    <a:p>
                      <a:pPr marL="67945" algn="l">
                        <a:lnSpc>
                          <a:spcPts val="1280"/>
                        </a:lnSpc>
                        <a:buNone/>
                      </a:pPr>
                      <a:r>
                        <a:rPr lang="en-US" sz="2400" dirty="0">
                          <a:effectLst/>
                        </a:rPr>
                        <a:t>d</a:t>
                      </a:r>
                      <a:r>
                        <a:rPr lang="en-US" sz="2400" spc="-5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= (b +</a:t>
                      </a:r>
                      <a:r>
                        <a:rPr lang="en-US" sz="2400" spc="-10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d</a:t>
                      </a:r>
                      <a:r>
                        <a:rPr lang="en-US" sz="2400" spc="10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+</a:t>
                      </a:r>
                      <a:r>
                        <a:rPr lang="en-US" sz="2400" spc="-10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e)</a:t>
                      </a:r>
                      <a:r>
                        <a:rPr lang="en-US" sz="2400" spc="-10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–</a:t>
                      </a:r>
                      <a:r>
                        <a:rPr lang="en-US" sz="2400" spc="10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(b</a:t>
                      </a:r>
                      <a:r>
                        <a:rPr lang="en-US" sz="2400" spc="-5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+ e)</a:t>
                      </a:r>
                      <a:r>
                        <a:rPr lang="en-US" sz="2400" spc="-5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=</a:t>
                      </a:r>
                      <a:r>
                        <a:rPr lang="en-US" sz="2400" spc="-10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510 – 295 =</a:t>
                      </a:r>
                      <a:r>
                        <a:rPr lang="en-US" sz="2400" spc="-10" dirty="0">
                          <a:effectLst/>
                        </a:rPr>
                        <a:t> </a:t>
                      </a:r>
                      <a:r>
                        <a:rPr lang="en-US" sz="2400" spc="-25" dirty="0">
                          <a:effectLst/>
                        </a:rPr>
                        <a:t>215</a:t>
                      </a:r>
                      <a:endParaRPr lang="ru-RU" sz="2400" spc="-25" dirty="0">
                        <a:effectLst/>
                      </a:endParaRPr>
                    </a:p>
                    <a:p>
                      <a:pPr marL="67945" algn="l">
                        <a:lnSpc>
                          <a:spcPts val="1280"/>
                        </a:lnSpc>
                        <a:buNone/>
                      </a:pPr>
                      <a:endParaRPr lang="ru-RU" sz="2400" dirty="0">
                        <a:effectLst/>
                      </a:endParaRPr>
                    </a:p>
                    <a:p>
                      <a:pPr marL="67945" algn="l">
                        <a:lnSpc>
                          <a:spcPts val="1280"/>
                        </a:lnSpc>
                        <a:buNone/>
                      </a:pPr>
                      <a:r>
                        <a:rPr lang="en-US" sz="2400" dirty="0">
                          <a:effectLst/>
                        </a:rPr>
                        <a:t>e</a:t>
                      </a:r>
                      <a:r>
                        <a:rPr lang="en-US" sz="2400" spc="-20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= (d</a:t>
                      </a:r>
                      <a:r>
                        <a:rPr lang="en-US" sz="2400" spc="10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+</a:t>
                      </a:r>
                      <a:r>
                        <a:rPr lang="en-US" sz="2400" spc="-10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e)</a:t>
                      </a:r>
                      <a:r>
                        <a:rPr lang="en-US" sz="2400" spc="-10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– d</a:t>
                      </a:r>
                      <a:r>
                        <a:rPr lang="en-US" sz="2400" spc="10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=</a:t>
                      </a:r>
                      <a:r>
                        <a:rPr lang="en-US" sz="2400" spc="-10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310 – 215 =</a:t>
                      </a:r>
                      <a:r>
                        <a:rPr lang="en-US" sz="2400" spc="-10" dirty="0">
                          <a:effectLst/>
                        </a:rPr>
                        <a:t> </a:t>
                      </a:r>
                      <a:r>
                        <a:rPr lang="en-US" sz="2400" spc="-25" dirty="0">
                          <a:effectLst/>
                        </a:rPr>
                        <a:t>95</a:t>
                      </a:r>
                      <a:endParaRPr lang="ru-RU" sz="2400" dirty="0">
                        <a:effectLst/>
                      </a:endParaRPr>
                    </a:p>
                    <a:p>
                      <a:pPr algn="l">
                        <a:lnSpc>
                          <a:spcPts val="1280"/>
                        </a:lnSpc>
                        <a:buNone/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</a:endParaRPr>
                    </a:p>
                    <a:p>
                      <a:pPr marL="67945" algn="l">
                        <a:lnSpc>
                          <a:spcPts val="1280"/>
                        </a:lnSpc>
                        <a:spcBef>
                          <a:spcPts val="5"/>
                        </a:spcBef>
                        <a:buNone/>
                      </a:pPr>
                      <a:r>
                        <a:rPr lang="en-US" sz="2400" dirty="0" err="1">
                          <a:effectLst/>
                        </a:rPr>
                        <a:t>Ответ</a:t>
                      </a:r>
                      <a:r>
                        <a:rPr lang="en-US" sz="2400" dirty="0">
                          <a:effectLst/>
                        </a:rPr>
                        <a:t>:</a:t>
                      </a:r>
                      <a:r>
                        <a:rPr lang="en-US" sz="2400" spc="-10" dirty="0">
                          <a:effectLst/>
                        </a:rPr>
                        <a:t> </a:t>
                      </a:r>
                      <a:r>
                        <a:rPr lang="en-US" sz="2400" spc="-25" dirty="0">
                          <a:effectLst/>
                        </a:rPr>
                        <a:t>95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2952922"/>
                  </a:ext>
                </a:extLst>
              </a:tr>
            </a:tbl>
          </a:graphicData>
        </a:graphic>
      </p:graphicFrame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B21C449B-0A0C-CA04-2584-26EE320DDD34}"/>
              </a:ext>
            </a:extLst>
          </p:cNvPr>
          <p:cNvSpPr/>
          <p:nvPr/>
        </p:nvSpPr>
        <p:spPr>
          <a:xfrm>
            <a:off x="9062114" y="4342001"/>
            <a:ext cx="2831636" cy="2490716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8F9474-7700-4B79-F28A-0643C1B03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5494" y="177421"/>
            <a:ext cx="8498305" cy="162408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b="1" dirty="0"/>
              <a:t>Сколько страниц будет найдено по запросу Лебедь &amp; Щука &amp; Рак?</a:t>
            </a:r>
            <a:endParaRPr lang="ru-RU" dirty="0"/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6EE51155-DB71-37AE-82DC-8C7B6926D1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5889203"/>
              </p:ext>
            </p:extLst>
          </p:nvPr>
        </p:nvGraphicFramePr>
        <p:xfrm>
          <a:off x="134477" y="2004869"/>
          <a:ext cx="3848669" cy="325558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{EB344D84-9AFB-497E-A393-DC336BA19D2E}</a:tableStyleId>
              </a:tblPr>
              <a:tblGrid>
                <a:gridCol w="1897423">
                  <a:extLst>
                    <a:ext uri="{9D8B030D-6E8A-4147-A177-3AD203B41FA5}">
                      <a16:colId xmlns:a16="http://schemas.microsoft.com/office/drawing/2014/main" val="3593031598"/>
                    </a:ext>
                  </a:extLst>
                </a:gridCol>
                <a:gridCol w="1951246">
                  <a:extLst>
                    <a:ext uri="{9D8B030D-6E8A-4147-A177-3AD203B41FA5}">
                      <a16:colId xmlns:a16="http://schemas.microsoft.com/office/drawing/2014/main" val="1623057899"/>
                    </a:ext>
                  </a:extLst>
                </a:gridCol>
              </a:tblGrid>
              <a:tr h="1027841">
                <a:tc>
                  <a:txBody>
                    <a:bodyPr/>
                    <a:lstStyle/>
                    <a:p>
                      <a:pPr marL="12700" algn="ctr">
                        <a:lnSpc>
                          <a:spcPts val="1280"/>
                        </a:lnSpc>
                        <a:spcBef>
                          <a:spcPts val="50"/>
                        </a:spcBef>
                        <a:buNone/>
                      </a:pPr>
                      <a:endParaRPr lang="ru-RU" sz="2400" spc="-10" dirty="0">
                        <a:effectLst/>
                      </a:endParaRPr>
                    </a:p>
                    <a:p>
                      <a:pPr marL="12700" algn="ctr">
                        <a:lnSpc>
                          <a:spcPts val="1280"/>
                        </a:lnSpc>
                        <a:spcBef>
                          <a:spcPts val="50"/>
                        </a:spcBef>
                        <a:buNone/>
                      </a:pPr>
                      <a:r>
                        <a:rPr lang="en-US" sz="2400" spc="-10" dirty="0" err="1">
                          <a:effectLst/>
                        </a:rPr>
                        <a:t>Запрос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335" marR="2540" algn="ctr">
                        <a:lnSpc>
                          <a:spcPts val="1280"/>
                        </a:lnSpc>
                        <a:spcBef>
                          <a:spcPts val="50"/>
                        </a:spcBef>
                        <a:buNone/>
                      </a:pPr>
                      <a:endParaRPr lang="ru-RU" sz="2400" dirty="0">
                        <a:effectLst/>
                      </a:endParaRPr>
                    </a:p>
                    <a:p>
                      <a:pPr marL="13335" marR="2540" algn="ctr">
                        <a:lnSpc>
                          <a:spcPts val="1280"/>
                        </a:lnSpc>
                        <a:spcBef>
                          <a:spcPts val="50"/>
                        </a:spcBef>
                        <a:buNone/>
                      </a:pPr>
                      <a:r>
                        <a:rPr lang="en-US" sz="2400" dirty="0" err="1">
                          <a:effectLst/>
                        </a:rPr>
                        <a:t>Найдено</a:t>
                      </a:r>
                      <a:endParaRPr lang="ru-RU" sz="2400" dirty="0">
                        <a:effectLst/>
                      </a:endParaRPr>
                    </a:p>
                    <a:p>
                      <a:pPr marL="13335" marR="2540" algn="ctr">
                        <a:lnSpc>
                          <a:spcPts val="1280"/>
                        </a:lnSpc>
                        <a:spcBef>
                          <a:spcPts val="50"/>
                        </a:spcBef>
                        <a:buNone/>
                      </a:pPr>
                      <a:endParaRPr lang="ru-RU" sz="2400" spc="-10" dirty="0">
                        <a:effectLst/>
                      </a:endParaRPr>
                    </a:p>
                    <a:p>
                      <a:pPr marL="13335" marR="2540" algn="ctr">
                        <a:lnSpc>
                          <a:spcPts val="1280"/>
                        </a:lnSpc>
                        <a:spcBef>
                          <a:spcPts val="50"/>
                        </a:spcBef>
                        <a:buNone/>
                      </a:pPr>
                      <a:r>
                        <a:rPr lang="en-US" sz="2400" spc="-1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страниц</a:t>
                      </a:r>
                      <a:r>
                        <a:rPr lang="en-US" sz="2400" dirty="0">
                          <a:effectLst/>
                        </a:rPr>
                        <a:t> (в</a:t>
                      </a:r>
                      <a:endParaRPr lang="ru-RU" sz="2400" dirty="0">
                        <a:effectLst/>
                      </a:endParaRPr>
                    </a:p>
                    <a:p>
                      <a:pPr marL="13335" marR="2540" algn="ctr">
                        <a:lnSpc>
                          <a:spcPts val="1280"/>
                        </a:lnSpc>
                        <a:spcBef>
                          <a:spcPts val="50"/>
                        </a:spcBef>
                        <a:buNone/>
                      </a:pPr>
                      <a:endParaRPr lang="ru-RU" sz="2400" spc="-10" dirty="0">
                        <a:effectLst/>
                      </a:endParaRPr>
                    </a:p>
                    <a:p>
                      <a:pPr marL="13335" marR="2540" algn="ctr">
                        <a:lnSpc>
                          <a:spcPts val="1280"/>
                        </a:lnSpc>
                        <a:spcBef>
                          <a:spcPts val="50"/>
                        </a:spcBef>
                        <a:buNone/>
                      </a:pPr>
                      <a:r>
                        <a:rPr lang="en-US" sz="2400" spc="-10" dirty="0">
                          <a:effectLst/>
                        </a:rPr>
                        <a:t> </a:t>
                      </a:r>
                      <a:r>
                        <a:rPr lang="en-US" sz="2400" spc="-10" dirty="0" err="1">
                          <a:effectLst/>
                        </a:rPr>
                        <a:t>тысячах</a:t>
                      </a:r>
                      <a:r>
                        <a:rPr lang="en-US" sz="2400" spc="-10" dirty="0">
                          <a:effectLst/>
                        </a:rPr>
                        <a:t>)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0830734"/>
                  </a:ext>
                </a:extLst>
              </a:tr>
              <a:tr h="719510">
                <a:tc>
                  <a:txBody>
                    <a:bodyPr/>
                    <a:lstStyle/>
                    <a:p>
                      <a:pPr marL="12700" marR="4445" algn="ctr">
                        <a:lnSpc>
                          <a:spcPts val="1280"/>
                        </a:lnSpc>
                        <a:spcBef>
                          <a:spcPts val="40"/>
                        </a:spcBef>
                        <a:buNone/>
                      </a:pPr>
                      <a:endParaRPr lang="ru-RU" sz="2400" dirty="0">
                        <a:effectLst/>
                      </a:endParaRPr>
                    </a:p>
                    <a:p>
                      <a:pPr marL="12700" marR="4445" algn="ctr">
                        <a:lnSpc>
                          <a:spcPts val="1280"/>
                        </a:lnSpc>
                        <a:spcBef>
                          <a:spcPts val="40"/>
                        </a:spcBef>
                        <a:buNone/>
                      </a:pPr>
                      <a:r>
                        <a:rPr lang="en-US" sz="2400" dirty="0" err="1">
                          <a:effectLst/>
                        </a:rPr>
                        <a:t>Лебедь</a:t>
                      </a:r>
                      <a:r>
                        <a:rPr lang="en-US" sz="2400" spc="-15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&amp;</a:t>
                      </a:r>
                      <a:r>
                        <a:rPr lang="en-US" sz="2400" spc="-60" dirty="0">
                          <a:effectLst/>
                        </a:rPr>
                        <a:t> </a:t>
                      </a:r>
                      <a:r>
                        <a:rPr lang="en-US" sz="2400" spc="-25" dirty="0" err="1">
                          <a:effectLst/>
                        </a:rPr>
                        <a:t>Рак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280"/>
                        </a:lnSpc>
                        <a:spcBef>
                          <a:spcPts val="40"/>
                        </a:spcBef>
                        <a:buNone/>
                      </a:pPr>
                      <a:endParaRPr lang="ru-RU" sz="2400" spc="-25" dirty="0">
                        <a:effectLst/>
                      </a:endParaRPr>
                    </a:p>
                    <a:p>
                      <a:pPr marL="13335" algn="ctr">
                        <a:lnSpc>
                          <a:spcPts val="1280"/>
                        </a:lnSpc>
                        <a:spcBef>
                          <a:spcPts val="40"/>
                        </a:spcBef>
                        <a:buNone/>
                      </a:pPr>
                      <a:endParaRPr lang="ru-RU" sz="2400" spc="-25" dirty="0">
                        <a:effectLst/>
                      </a:endParaRPr>
                    </a:p>
                    <a:p>
                      <a:pPr marL="13335" algn="ctr">
                        <a:lnSpc>
                          <a:spcPts val="1280"/>
                        </a:lnSpc>
                        <a:spcBef>
                          <a:spcPts val="40"/>
                        </a:spcBef>
                        <a:buNone/>
                      </a:pPr>
                      <a:r>
                        <a:rPr lang="en-US" sz="2400" spc="-25" dirty="0">
                          <a:effectLst/>
                        </a:rPr>
                        <a:t>295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6852875"/>
                  </a:ext>
                </a:extLst>
              </a:tr>
              <a:tr h="719510">
                <a:tc>
                  <a:txBody>
                    <a:bodyPr/>
                    <a:lstStyle/>
                    <a:p>
                      <a:pPr marL="12700" marR="3810" algn="ctr">
                        <a:lnSpc>
                          <a:spcPts val="1280"/>
                        </a:lnSpc>
                        <a:spcBef>
                          <a:spcPts val="40"/>
                        </a:spcBef>
                        <a:buNone/>
                      </a:pPr>
                      <a:endParaRPr lang="ru-RU" sz="2400" dirty="0">
                        <a:effectLst/>
                      </a:endParaRPr>
                    </a:p>
                    <a:p>
                      <a:pPr marL="12700" marR="3810" algn="ctr">
                        <a:lnSpc>
                          <a:spcPts val="1280"/>
                        </a:lnSpc>
                        <a:spcBef>
                          <a:spcPts val="40"/>
                        </a:spcBef>
                        <a:buNone/>
                      </a:pPr>
                      <a:r>
                        <a:rPr lang="en-US" sz="2400" dirty="0" err="1">
                          <a:effectLst/>
                        </a:rPr>
                        <a:t>Лебедь</a:t>
                      </a:r>
                      <a:r>
                        <a:rPr lang="en-US" sz="2400" spc="-25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&amp;</a:t>
                      </a:r>
                      <a:endParaRPr lang="ru-RU" sz="2400" dirty="0">
                        <a:effectLst/>
                      </a:endParaRPr>
                    </a:p>
                    <a:p>
                      <a:pPr marL="12700" marR="3810" algn="ctr">
                        <a:lnSpc>
                          <a:spcPts val="1280"/>
                        </a:lnSpc>
                        <a:spcBef>
                          <a:spcPts val="40"/>
                        </a:spcBef>
                        <a:buNone/>
                      </a:pPr>
                      <a:endParaRPr lang="ru-RU" sz="2400" spc="-60" dirty="0">
                        <a:effectLst/>
                      </a:endParaRPr>
                    </a:p>
                    <a:p>
                      <a:pPr marL="12700" marR="3810" algn="ctr">
                        <a:lnSpc>
                          <a:spcPts val="1280"/>
                        </a:lnSpc>
                        <a:spcBef>
                          <a:spcPts val="40"/>
                        </a:spcBef>
                        <a:buNone/>
                      </a:pPr>
                      <a:r>
                        <a:rPr lang="en-US" sz="2400" spc="-60" dirty="0">
                          <a:effectLst/>
                        </a:rPr>
                        <a:t> </a:t>
                      </a:r>
                      <a:r>
                        <a:rPr lang="en-US" sz="2400" spc="-20" dirty="0" err="1">
                          <a:effectLst/>
                        </a:rPr>
                        <a:t>Щука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280"/>
                        </a:lnSpc>
                        <a:spcBef>
                          <a:spcPts val="40"/>
                        </a:spcBef>
                        <a:buNone/>
                      </a:pPr>
                      <a:endParaRPr lang="ru-RU" sz="2400" spc="-25" dirty="0">
                        <a:effectLst/>
                      </a:endParaRPr>
                    </a:p>
                    <a:p>
                      <a:pPr marL="13335" algn="ctr">
                        <a:lnSpc>
                          <a:spcPts val="1280"/>
                        </a:lnSpc>
                        <a:spcBef>
                          <a:spcPts val="40"/>
                        </a:spcBef>
                        <a:buNone/>
                      </a:pPr>
                      <a:endParaRPr lang="ru-RU" sz="2400" spc="-25" dirty="0">
                        <a:effectLst/>
                      </a:endParaRPr>
                    </a:p>
                    <a:p>
                      <a:pPr marL="13335" algn="ctr">
                        <a:lnSpc>
                          <a:spcPts val="1280"/>
                        </a:lnSpc>
                        <a:spcBef>
                          <a:spcPts val="40"/>
                        </a:spcBef>
                        <a:buNone/>
                      </a:pPr>
                      <a:r>
                        <a:rPr lang="en-US" sz="2400" spc="-25" dirty="0">
                          <a:effectLst/>
                        </a:rPr>
                        <a:t>310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513874"/>
                  </a:ext>
                </a:extLst>
              </a:tr>
              <a:tr h="725190">
                <a:tc>
                  <a:txBody>
                    <a:bodyPr/>
                    <a:lstStyle/>
                    <a:p>
                      <a:pPr marL="12700" marR="3175" algn="ctr">
                        <a:lnSpc>
                          <a:spcPts val="1280"/>
                        </a:lnSpc>
                        <a:spcBef>
                          <a:spcPts val="40"/>
                        </a:spcBef>
                        <a:buNone/>
                      </a:pPr>
                      <a:endParaRPr lang="ru-RU" sz="2400" dirty="0">
                        <a:effectLst/>
                      </a:endParaRPr>
                    </a:p>
                    <a:p>
                      <a:pPr marL="12700" marR="3175" algn="ctr">
                        <a:lnSpc>
                          <a:spcPts val="1280"/>
                        </a:lnSpc>
                        <a:spcBef>
                          <a:spcPts val="40"/>
                        </a:spcBef>
                        <a:buNone/>
                      </a:pPr>
                      <a:r>
                        <a:rPr lang="en-US" sz="2400" dirty="0" err="1">
                          <a:effectLst/>
                        </a:rPr>
                        <a:t>Лебедь</a:t>
                      </a:r>
                      <a:r>
                        <a:rPr lang="en-US" sz="2400" spc="-20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&amp;</a:t>
                      </a:r>
                      <a:endParaRPr lang="ru-RU" sz="2400" dirty="0">
                        <a:effectLst/>
                      </a:endParaRPr>
                    </a:p>
                    <a:p>
                      <a:pPr marL="12700" marR="3175" algn="ctr">
                        <a:lnSpc>
                          <a:spcPts val="1280"/>
                        </a:lnSpc>
                        <a:spcBef>
                          <a:spcPts val="40"/>
                        </a:spcBef>
                        <a:buNone/>
                      </a:pPr>
                      <a:endParaRPr lang="ru-RU" sz="2400" spc="-55" dirty="0">
                        <a:effectLst/>
                      </a:endParaRPr>
                    </a:p>
                    <a:p>
                      <a:pPr marL="12700" marR="3175" algn="ctr">
                        <a:lnSpc>
                          <a:spcPts val="1280"/>
                        </a:lnSpc>
                        <a:spcBef>
                          <a:spcPts val="40"/>
                        </a:spcBef>
                        <a:buNone/>
                      </a:pPr>
                      <a:r>
                        <a:rPr lang="en-US" sz="2400" spc="-55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(</a:t>
                      </a:r>
                      <a:r>
                        <a:rPr lang="en-US" sz="2400" dirty="0" err="1">
                          <a:effectLst/>
                        </a:rPr>
                        <a:t>Рак</a:t>
                      </a:r>
                      <a:r>
                        <a:rPr lang="en-US" sz="2400" spc="-10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|</a:t>
                      </a:r>
                      <a:r>
                        <a:rPr lang="en-US" sz="2400" spc="-40" dirty="0">
                          <a:effectLst/>
                        </a:rPr>
                        <a:t> </a:t>
                      </a:r>
                      <a:r>
                        <a:rPr lang="en-US" sz="2400" spc="-20" dirty="0" err="1">
                          <a:effectLst/>
                        </a:rPr>
                        <a:t>Щука</a:t>
                      </a:r>
                      <a:r>
                        <a:rPr lang="en-US" sz="2400" spc="-20" dirty="0">
                          <a:effectLst/>
                        </a:rPr>
                        <a:t>)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280"/>
                        </a:lnSpc>
                        <a:spcBef>
                          <a:spcPts val="40"/>
                        </a:spcBef>
                        <a:buNone/>
                      </a:pPr>
                      <a:endParaRPr lang="ru-RU" sz="2400" spc="-25" dirty="0">
                        <a:effectLst/>
                      </a:endParaRPr>
                    </a:p>
                    <a:p>
                      <a:pPr marL="13335" algn="ctr">
                        <a:lnSpc>
                          <a:spcPts val="1280"/>
                        </a:lnSpc>
                        <a:spcBef>
                          <a:spcPts val="40"/>
                        </a:spcBef>
                        <a:buNone/>
                      </a:pPr>
                      <a:endParaRPr lang="ru-RU" sz="2400" spc="-25" dirty="0">
                        <a:effectLst/>
                      </a:endParaRPr>
                    </a:p>
                    <a:p>
                      <a:pPr marL="13335" algn="ctr">
                        <a:lnSpc>
                          <a:spcPts val="1280"/>
                        </a:lnSpc>
                        <a:spcBef>
                          <a:spcPts val="40"/>
                        </a:spcBef>
                        <a:buNone/>
                      </a:pPr>
                      <a:r>
                        <a:rPr lang="en-US" sz="2400" spc="-25" dirty="0">
                          <a:effectLst/>
                        </a:rPr>
                        <a:t>510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5844847"/>
                  </a:ext>
                </a:extLst>
              </a:tr>
            </a:tbl>
          </a:graphicData>
        </a:graphic>
      </p:graphicFrame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32462D76-676B-4B84-E914-146E4120830D}"/>
              </a:ext>
            </a:extLst>
          </p:cNvPr>
          <p:cNvSpPr/>
          <p:nvPr/>
        </p:nvSpPr>
        <p:spPr>
          <a:xfrm>
            <a:off x="299864" y="288314"/>
            <a:ext cx="2555631" cy="785446"/>
          </a:xfrm>
          <a:prstGeom prst="roundRect">
            <a:avLst/>
          </a:prstGeom>
          <a:solidFill>
            <a:srgbClr val="599B96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ПРИМЕР 2</a:t>
            </a:r>
          </a:p>
        </p:txBody>
      </p:sp>
      <p:pic>
        <p:nvPicPr>
          <p:cNvPr id="7" name="Image 19">
            <a:extLst>
              <a:ext uri="{FF2B5EF4-FFF2-40B4-BE49-F238E27FC236}">
                <a16:creationId xmlns:a16="http://schemas.microsoft.com/office/drawing/2014/main" id="{9B15105A-C9DF-085E-AACB-CD5D55CA90E0}"/>
              </a:ext>
            </a:extLst>
          </p:cNvPr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07773" y="4531057"/>
            <a:ext cx="2372805" cy="2149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916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AA9E3669-362B-9DA1-74E6-840BB96A24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797260"/>
              </p:ext>
            </p:extLst>
          </p:nvPr>
        </p:nvGraphicFramePr>
        <p:xfrm>
          <a:off x="320040" y="1645920"/>
          <a:ext cx="11871962" cy="43434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{D7AC3CCA-C797-4891-BE02-D94E43425B78}</a:tableStyleId>
              </a:tblPr>
              <a:tblGrid>
                <a:gridCol w="2202737">
                  <a:extLst>
                    <a:ext uri="{9D8B030D-6E8A-4147-A177-3AD203B41FA5}">
                      <a16:colId xmlns:a16="http://schemas.microsoft.com/office/drawing/2014/main" val="3680829651"/>
                    </a:ext>
                  </a:extLst>
                </a:gridCol>
                <a:gridCol w="1562753">
                  <a:extLst>
                    <a:ext uri="{9D8B030D-6E8A-4147-A177-3AD203B41FA5}">
                      <a16:colId xmlns:a16="http://schemas.microsoft.com/office/drawing/2014/main" val="360991790"/>
                    </a:ext>
                  </a:extLst>
                </a:gridCol>
                <a:gridCol w="1602443">
                  <a:extLst>
                    <a:ext uri="{9D8B030D-6E8A-4147-A177-3AD203B41FA5}">
                      <a16:colId xmlns:a16="http://schemas.microsoft.com/office/drawing/2014/main" val="3025065379"/>
                    </a:ext>
                  </a:extLst>
                </a:gridCol>
                <a:gridCol w="1230358">
                  <a:extLst>
                    <a:ext uri="{9D8B030D-6E8A-4147-A177-3AD203B41FA5}">
                      <a16:colId xmlns:a16="http://schemas.microsoft.com/office/drawing/2014/main" val="1754696575"/>
                    </a:ext>
                  </a:extLst>
                </a:gridCol>
                <a:gridCol w="1757477">
                  <a:extLst>
                    <a:ext uri="{9D8B030D-6E8A-4147-A177-3AD203B41FA5}">
                      <a16:colId xmlns:a16="http://schemas.microsoft.com/office/drawing/2014/main" val="1112321138"/>
                    </a:ext>
                  </a:extLst>
                </a:gridCol>
                <a:gridCol w="1590038">
                  <a:extLst>
                    <a:ext uri="{9D8B030D-6E8A-4147-A177-3AD203B41FA5}">
                      <a16:colId xmlns:a16="http://schemas.microsoft.com/office/drawing/2014/main" val="1441580922"/>
                    </a:ext>
                  </a:extLst>
                </a:gridCol>
                <a:gridCol w="1926156">
                  <a:extLst>
                    <a:ext uri="{9D8B030D-6E8A-4147-A177-3AD203B41FA5}">
                      <a16:colId xmlns:a16="http://schemas.microsoft.com/office/drawing/2014/main" val="3422505182"/>
                    </a:ext>
                  </a:extLst>
                </a:gridCol>
              </a:tblGrid>
              <a:tr h="2174088">
                <a:tc>
                  <a:txBody>
                    <a:bodyPr/>
                    <a:lstStyle/>
                    <a:p>
                      <a:pPr marL="52070" algn="l">
                        <a:lnSpc>
                          <a:spcPts val="1280"/>
                        </a:lnSpc>
                        <a:spcBef>
                          <a:spcPts val="1335"/>
                        </a:spcBef>
                        <a:buNone/>
                      </a:pPr>
                      <a:endParaRPr lang="ru-RU" sz="2000" dirty="0">
                        <a:effectLst/>
                      </a:endParaRPr>
                    </a:p>
                    <a:p>
                      <a:pPr marL="52070" algn="l">
                        <a:lnSpc>
                          <a:spcPts val="1280"/>
                        </a:lnSpc>
                        <a:spcBef>
                          <a:spcPts val="1335"/>
                        </a:spcBef>
                        <a:buNone/>
                      </a:pPr>
                      <a:endParaRPr lang="ru-RU" sz="2000" dirty="0">
                        <a:effectLst/>
                      </a:endParaRPr>
                    </a:p>
                    <a:p>
                      <a:pPr marL="52070" algn="l">
                        <a:lnSpc>
                          <a:spcPts val="1280"/>
                        </a:lnSpc>
                        <a:spcBef>
                          <a:spcPts val="1335"/>
                        </a:spcBef>
                        <a:buNone/>
                      </a:pPr>
                      <a:endParaRPr lang="ru-RU" sz="2000" dirty="0">
                        <a:effectLst/>
                      </a:endParaRPr>
                    </a:p>
                    <a:p>
                      <a:pPr marL="52070" algn="l">
                        <a:lnSpc>
                          <a:spcPts val="1280"/>
                        </a:lnSpc>
                        <a:spcBef>
                          <a:spcPts val="1335"/>
                        </a:spcBef>
                        <a:buNone/>
                      </a:pPr>
                      <a:r>
                        <a:rPr lang="en-US" sz="2000" dirty="0" err="1">
                          <a:effectLst/>
                        </a:rPr>
                        <a:t>Участники</a:t>
                      </a:r>
                      <a:r>
                        <a:rPr lang="en-US" sz="2000" spc="-15" dirty="0">
                          <a:effectLst/>
                        </a:rPr>
                        <a:t> </a:t>
                      </a:r>
                      <a:r>
                        <a:rPr lang="en-US" sz="2000" spc="-25" dirty="0">
                          <a:effectLst/>
                        </a:rPr>
                        <a:t>ОГЭ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1440" marR="78105" indent="83820" algn="l">
                        <a:lnSpc>
                          <a:spcPct val="100000"/>
                        </a:lnSpc>
                        <a:buNone/>
                      </a:pPr>
                      <a:endParaRPr lang="ru-RU" sz="2000" spc="-10" dirty="0">
                        <a:effectLst/>
                      </a:endParaRPr>
                    </a:p>
                    <a:p>
                      <a:pPr marL="91440" marR="78105" indent="83820" algn="l">
                        <a:lnSpc>
                          <a:spcPct val="100000"/>
                        </a:lnSpc>
                        <a:buNone/>
                      </a:pPr>
                      <a:endParaRPr lang="ru-RU" sz="2000" spc="-10" dirty="0">
                        <a:effectLst/>
                      </a:endParaRPr>
                    </a:p>
                    <a:p>
                      <a:pPr marL="91440" marR="78105" indent="83820" algn="l">
                        <a:lnSpc>
                          <a:spcPct val="100000"/>
                        </a:lnSpc>
                        <a:buNone/>
                      </a:pPr>
                      <a:r>
                        <a:rPr lang="ru-RU" sz="2000" spc="-10" dirty="0">
                          <a:effectLst/>
                        </a:rPr>
                        <a:t>Кол-во </a:t>
                      </a:r>
                      <a:r>
                        <a:rPr lang="ru-RU" sz="2000" dirty="0">
                          <a:effectLst/>
                        </a:rPr>
                        <a:t>человек</a:t>
                      </a:r>
                      <a:r>
                        <a:rPr lang="ru-RU" sz="2000" spc="-20" dirty="0">
                          <a:effectLst/>
                        </a:rPr>
                        <a:t> </a:t>
                      </a:r>
                      <a:r>
                        <a:rPr lang="ru-RU" sz="2000" spc="-50" dirty="0">
                          <a:effectLst/>
                        </a:rPr>
                        <a:t>в</a:t>
                      </a:r>
                      <a:endParaRPr lang="ru-RU" sz="2000" dirty="0">
                        <a:effectLst/>
                      </a:endParaRPr>
                    </a:p>
                    <a:p>
                      <a:pPr marL="179705" algn="l">
                        <a:lnSpc>
                          <a:spcPct val="100000"/>
                        </a:lnSpc>
                        <a:buNone/>
                      </a:pPr>
                      <a:r>
                        <a:rPr lang="ru-RU" sz="2000" dirty="0">
                          <a:effectLst/>
                        </a:rPr>
                        <a:t>2023 </a:t>
                      </a:r>
                      <a:r>
                        <a:rPr lang="ru-RU" sz="2000" spc="-25" dirty="0">
                          <a:effectLst/>
                        </a:rPr>
                        <a:t>г.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 marR="69215" algn="ctr">
                        <a:lnSpc>
                          <a:spcPct val="100000"/>
                        </a:lnSpc>
                        <a:buNone/>
                      </a:pPr>
                      <a:endParaRPr lang="ru-RU" sz="2000" dirty="0">
                        <a:effectLst/>
                      </a:endParaRPr>
                    </a:p>
                    <a:p>
                      <a:pPr marL="76200" marR="69215" algn="ctr">
                        <a:lnSpc>
                          <a:spcPct val="100000"/>
                        </a:lnSpc>
                        <a:buNone/>
                      </a:pPr>
                      <a:endParaRPr lang="ru-RU" sz="2000" dirty="0">
                        <a:effectLst/>
                      </a:endParaRPr>
                    </a:p>
                    <a:p>
                      <a:pPr marL="76200" marR="69215" algn="ctr">
                        <a:lnSpc>
                          <a:spcPct val="100000"/>
                        </a:lnSpc>
                        <a:buNone/>
                      </a:pPr>
                      <a:r>
                        <a:rPr lang="ru-RU" sz="2000" dirty="0">
                          <a:effectLst/>
                        </a:rPr>
                        <a:t>% от общего числа</a:t>
                      </a:r>
                      <a:r>
                        <a:rPr lang="ru-RU" sz="2000" spc="-7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участников</a:t>
                      </a:r>
                    </a:p>
                    <a:p>
                      <a:pPr marL="76835" marR="69215" algn="ctr">
                        <a:lnSpc>
                          <a:spcPct val="100000"/>
                        </a:lnSpc>
                        <a:buNone/>
                      </a:pPr>
                      <a:r>
                        <a:rPr lang="ru-RU" sz="2000" dirty="0">
                          <a:effectLst/>
                        </a:rPr>
                        <a:t>в</a:t>
                      </a:r>
                      <a:r>
                        <a:rPr lang="ru-RU" sz="2000" spc="-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2023 </a:t>
                      </a:r>
                      <a:r>
                        <a:rPr lang="ru-RU" sz="2000" spc="-25" dirty="0">
                          <a:effectLst/>
                        </a:rPr>
                        <a:t>г.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3980" marR="83185" indent="81915" algn="l">
                        <a:lnSpc>
                          <a:spcPct val="100000"/>
                        </a:lnSpc>
                        <a:buNone/>
                      </a:pPr>
                      <a:endParaRPr lang="ru-RU" sz="2000" spc="-10" dirty="0">
                        <a:effectLst/>
                      </a:endParaRPr>
                    </a:p>
                    <a:p>
                      <a:pPr marL="93980" marR="83185" indent="81915" algn="l">
                        <a:lnSpc>
                          <a:spcPct val="100000"/>
                        </a:lnSpc>
                        <a:buNone/>
                      </a:pPr>
                      <a:endParaRPr lang="ru-RU" sz="2000" spc="-10" dirty="0">
                        <a:effectLst/>
                      </a:endParaRPr>
                    </a:p>
                    <a:p>
                      <a:pPr marL="93980" marR="83185" indent="81915" algn="l">
                        <a:lnSpc>
                          <a:spcPct val="100000"/>
                        </a:lnSpc>
                        <a:buNone/>
                      </a:pPr>
                      <a:r>
                        <a:rPr lang="ru-RU" sz="2000" spc="-10" dirty="0">
                          <a:effectLst/>
                        </a:rPr>
                        <a:t>Кол-во </a:t>
                      </a:r>
                      <a:r>
                        <a:rPr lang="ru-RU" sz="2000" dirty="0">
                          <a:effectLst/>
                        </a:rPr>
                        <a:t>человек</a:t>
                      </a:r>
                      <a:r>
                        <a:rPr lang="ru-RU" sz="2000" spc="-20" dirty="0">
                          <a:effectLst/>
                        </a:rPr>
                        <a:t> </a:t>
                      </a:r>
                      <a:r>
                        <a:rPr lang="ru-RU" sz="2000" spc="-50" dirty="0">
                          <a:effectLst/>
                        </a:rPr>
                        <a:t>в</a:t>
                      </a:r>
                      <a:endParaRPr lang="ru-RU" sz="2000" dirty="0">
                        <a:effectLst/>
                      </a:endParaRPr>
                    </a:p>
                    <a:p>
                      <a:pPr marL="180975" algn="l">
                        <a:lnSpc>
                          <a:spcPct val="100000"/>
                        </a:lnSpc>
                        <a:buNone/>
                      </a:pPr>
                      <a:r>
                        <a:rPr lang="ru-RU" sz="2000" dirty="0">
                          <a:effectLst/>
                        </a:rPr>
                        <a:t>2024 </a:t>
                      </a:r>
                      <a:r>
                        <a:rPr lang="ru-RU" sz="2000" spc="-25" dirty="0">
                          <a:effectLst/>
                        </a:rPr>
                        <a:t>г.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 marR="66675" algn="ctr">
                        <a:lnSpc>
                          <a:spcPct val="100000"/>
                        </a:lnSpc>
                        <a:buNone/>
                      </a:pPr>
                      <a:endParaRPr lang="ru-RU" sz="2000" dirty="0">
                        <a:effectLst/>
                      </a:endParaRPr>
                    </a:p>
                    <a:p>
                      <a:pPr marL="71755" marR="66675" algn="ctr">
                        <a:lnSpc>
                          <a:spcPct val="100000"/>
                        </a:lnSpc>
                        <a:buNone/>
                      </a:pPr>
                      <a:endParaRPr lang="ru-RU" sz="2000" dirty="0">
                        <a:effectLst/>
                      </a:endParaRPr>
                    </a:p>
                    <a:p>
                      <a:pPr marL="71755" marR="66675" algn="ctr">
                        <a:lnSpc>
                          <a:spcPct val="100000"/>
                        </a:lnSpc>
                        <a:buNone/>
                      </a:pPr>
                      <a:r>
                        <a:rPr lang="ru-RU" sz="2000" dirty="0">
                          <a:effectLst/>
                        </a:rPr>
                        <a:t>% от общего числа</a:t>
                      </a:r>
                      <a:r>
                        <a:rPr lang="ru-RU" sz="2000" spc="-7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участников</a:t>
                      </a:r>
                    </a:p>
                    <a:p>
                      <a:pPr marL="72390" marR="66675" algn="ctr">
                        <a:lnSpc>
                          <a:spcPct val="100000"/>
                        </a:lnSpc>
                        <a:buNone/>
                      </a:pPr>
                      <a:r>
                        <a:rPr lang="ru-RU" sz="2000" dirty="0">
                          <a:effectLst/>
                        </a:rPr>
                        <a:t>в</a:t>
                      </a:r>
                      <a:r>
                        <a:rPr lang="ru-RU" sz="2000" spc="-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2024 </a:t>
                      </a:r>
                      <a:r>
                        <a:rPr lang="ru-RU" sz="2000" spc="-25" dirty="0">
                          <a:effectLst/>
                        </a:rPr>
                        <a:t>г.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7155" marR="86360" indent="83820" algn="l">
                        <a:lnSpc>
                          <a:spcPct val="100000"/>
                        </a:lnSpc>
                        <a:buNone/>
                      </a:pPr>
                      <a:endParaRPr lang="ru-RU" sz="2000" spc="-10" dirty="0">
                        <a:effectLst/>
                      </a:endParaRPr>
                    </a:p>
                    <a:p>
                      <a:pPr marL="97155" marR="86360" indent="83820" algn="l">
                        <a:lnSpc>
                          <a:spcPct val="100000"/>
                        </a:lnSpc>
                        <a:buNone/>
                      </a:pPr>
                      <a:endParaRPr lang="ru-RU" sz="2000" spc="-10" dirty="0">
                        <a:effectLst/>
                      </a:endParaRPr>
                    </a:p>
                    <a:p>
                      <a:pPr marL="97155" marR="86360" indent="83820" algn="l">
                        <a:lnSpc>
                          <a:spcPct val="100000"/>
                        </a:lnSpc>
                        <a:buNone/>
                      </a:pPr>
                      <a:r>
                        <a:rPr lang="ru-RU" sz="2000" spc="-10" dirty="0">
                          <a:effectLst/>
                        </a:rPr>
                        <a:t>Кол-во </a:t>
                      </a:r>
                      <a:r>
                        <a:rPr lang="ru-RU" sz="2000" dirty="0">
                          <a:effectLst/>
                        </a:rPr>
                        <a:t>человек</a:t>
                      </a:r>
                      <a:r>
                        <a:rPr lang="ru-RU" sz="2000" spc="-20" dirty="0">
                          <a:effectLst/>
                        </a:rPr>
                        <a:t> </a:t>
                      </a:r>
                      <a:r>
                        <a:rPr lang="ru-RU" sz="2000" spc="-50" dirty="0">
                          <a:effectLst/>
                        </a:rPr>
                        <a:t>в</a:t>
                      </a:r>
                      <a:endParaRPr lang="ru-RU" sz="2000" dirty="0">
                        <a:effectLst/>
                      </a:endParaRPr>
                    </a:p>
                    <a:p>
                      <a:pPr marL="185420" algn="l">
                        <a:lnSpc>
                          <a:spcPct val="100000"/>
                        </a:lnSpc>
                        <a:buNone/>
                      </a:pPr>
                      <a:r>
                        <a:rPr lang="ru-RU" sz="2000" dirty="0">
                          <a:effectLst/>
                        </a:rPr>
                        <a:t>2025 </a:t>
                      </a:r>
                      <a:r>
                        <a:rPr lang="ru-RU" sz="2000" spc="-25" dirty="0">
                          <a:effectLst/>
                        </a:rPr>
                        <a:t>г.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215" marR="62865" algn="ctr">
                        <a:lnSpc>
                          <a:spcPct val="100000"/>
                        </a:lnSpc>
                        <a:buNone/>
                      </a:pPr>
                      <a:endParaRPr lang="ru-RU" sz="2000" dirty="0">
                        <a:effectLst/>
                      </a:endParaRPr>
                    </a:p>
                    <a:p>
                      <a:pPr marL="69215" marR="62865" algn="ctr">
                        <a:lnSpc>
                          <a:spcPct val="100000"/>
                        </a:lnSpc>
                        <a:buNone/>
                      </a:pPr>
                      <a:endParaRPr lang="ru-RU" sz="2000" dirty="0">
                        <a:effectLst/>
                      </a:endParaRPr>
                    </a:p>
                    <a:p>
                      <a:pPr marL="69215" marR="62865" algn="ctr">
                        <a:lnSpc>
                          <a:spcPct val="100000"/>
                        </a:lnSpc>
                        <a:buNone/>
                      </a:pPr>
                      <a:r>
                        <a:rPr lang="ru-RU" sz="2000" dirty="0">
                          <a:effectLst/>
                        </a:rPr>
                        <a:t>% от общего числа</a:t>
                      </a:r>
                      <a:r>
                        <a:rPr lang="ru-RU" sz="2000" spc="-7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участников</a:t>
                      </a:r>
                    </a:p>
                    <a:p>
                      <a:pPr marL="71120" marR="62865" algn="ctr">
                        <a:lnSpc>
                          <a:spcPct val="100000"/>
                        </a:lnSpc>
                        <a:buNone/>
                      </a:pPr>
                      <a:r>
                        <a:rPr lang="ru-RU" sz="2000" dirty="0">
                          <a:effectLst/>
                        </a:rPr>
                        <a:t>в</a:t>
                      </a:r>
                      <a:r>
                        <a:rPr lang="ru-RU" sz="2000" spc="-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2025 </a:t>
                      </a:r>
                      <a:r>
                        <a:rPr lang="ru-RU" sz="2000" spc="-25" dirty="0">
                          <a:effectLst/>
                        </a:rPr>
                        <a:t>г.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698944896"/>
                  </a:ext>
                </a:extLst>
              </a:tr>
              <a:tr h="719920">
                <a:tc>
                  <a:txBody>
                    <a:bodyPr/>
                    <a:lstStyle/>
                    <a:p>
                      <a:pPr marL="69850" algn="l">
                        <a:lnSpc>
                          <a:spcPts val="1320"/>
                        </a:lnSpc>
                        <a:buNone/>
                      </a:pPr>
                      <a:endParaRPr lang="ru-RU" sz="2000" dirty="0">
                        <a:effectLst/>
                      </a:endParaRPr>
                    </a:p>
                    <a:p>
                      <a:pPr marL="69850" algn="l">
                        <a:lnSpc>
                          <a:spcPts val="1320"/>
                        </a:lnSpc>
                        <a:buNone/>
                      </a:pPr>
                      <a:r>
                        <a:rPr lang="en-US" sz="2000" dirty="0">
                          <a:effectLst/>
                        </a:rPr>
                        <a:t>ОГЭ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340"/>
                        </a:lnSpc>
                        <a:buNone/>
                      </a:pPr>
                      <a:r>
                        <a:rPr lang="en-US" sz="2000" dirty="0">
                          <a:effectLst/>
                        </a:rPr>
                        <a:t>6887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340"/>
                        </a:lnSpc>
                        <a:buNone/>
                      </a:pPr>
                      <a:r>
                        <a:rPr lang="en-US" sz="2000" dirty="0">
                          <a:effectLst/>
                        </a:rPr>
                        <a:t>31,79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61595" algn="r">
                        <a:lnSpc>
                          <a:spcPts val="1340"/>
                        </a:lnSpc>
                        <a:buNone/>
                      </a:pPr>
                      <a:r>
                        <a:rPr lang="en-US" sz="2000" dirty="0">
                          <a:effectLst/>
                        </a:rPr>
                        <a:t>7178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340"/>
                        </a:lnSpc>
                        <a:buNone/>
                      </a:pPr>
                      <a:r>
                        <a:rPr lang="en-US" sz="2000" dirty="0">
                          <a:effectLst/>
                        </a:rPr>
                        <a:t>32,85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340"/>
                        </a:lnSpc>
                        <a:buNone/>
                      </a:pPr>
                      <a:r>
                        <a:rPr lang="en-US" sz="2000">
                          <a:effectLst/>
                        </a:rPr>
                        <a:t>7551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59690" algn="r">
                        <a:lnSpc>
                          <a:spcPts val="1340"/>
                        </a:lnSpc>
                        <a:buNone/>
                      </a:pPr>
                      <a:r>
                        <a:rPr lang="en-US" sz="2000" dirty="0">
                          <a:effectLst/>
                        </a:rPr>
                        <a:t>30,79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89162276"/>
                  </a:ext>
                </a:extLst>
              </a:tr>
              <a:tr h="724696">
                <a:tc>
                  <a:txBody>
                    <a:bodyPr/>
                    <a:lstStyle/>
                    <a:p>
                      <a:pPr marL="69850" algn="l">
                        <a:lnSpc>
                          <a:spcPts val="1320"/>
                        </a:lnSpc>
                        <a:buNone/>
                      </a:pPr>
                      <a:r>
                        <a:rPr lang="en-US" sz="2000" dirty="0" err="1">
                          <a:effectLst/>
                        </a:rPr>
                        <a:t>Обучающиеся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endParaRPr lang="ru-RU" sz="2000" dirty="0">
                        <a:effectLst/>
                      </a:endParaRPr>
                    </a:p>
                    <a:p>
                      <a:pPr marL="69850" algn="l">
                        <a:lnSpc>
                          <a:spcPts val="1320"/>
                        </a:lnSpc>
                        <a:buNone/>
                      </a:pPr>
                      <a:endParaRPr lang="ru-RU" sz="2000" dirty="0">
                        <a:effectLst/>
                      </a:endParaRPr>
                    </a:p>
                    <a:p>
                      <a:pPr marL="69850" algn="l">
                        <a:lnSpc>
                          <a:spcPts val="1320"/>
                        </a:lnSpc>
                        <a:buNone/>
                      </a:pPr>
                      <a:r>
                        <a:rPr lang="en-US" sz="2000" dirty="0">
                          <a:effectLst/>
                        </a:rPr>
                        <a:t>СОШ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340"/>
                        </a:lnSpc>
                        <a:buNone/>
                      </a:pPr>
                      <a:r>
                        <a:rPr lang="en-US" sz="2000">
                          <a:effectLst/>
                        </a:rPr>
                        <a:t>5291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340"/>
                        </a:lnSpc>
                        <a:buNone/>
                      </a:pPr>
                      <a:r>
                        <a:rPr lang="en-US" sz="2000">
                          <a:effectLst/>
                        </a:rPr>
                        <a:t>76,83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61595" algn="r">
                        <a:lnSpc>
                          <a:spcPts val="1340"/>
                        </a:lnSpc>
                        <a:buNone/>
                      </a:pPr>
                      <a:r>
                        <a:rPr lang="en-US" sz="2000">
                          <a:effectLst/>
                        </a:rPr>
                        <a:t>5548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340"/>
                        </a:lnSpc>
                        <a:buNone/>
                      </a:pPr>
                      <a:r>
                        <a:rPr lang="en-US" sz="2000" dirty="0">
                          <a:effectLst/>
                        </a:rPr>
                        <a:t> 77,31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340"/>
                        </a:lnSpc>
                        <a:buNone/>
                      </a:pPr>
                      <a:r>
                        <a:rPr lang="en-US" sz="2000" dirty="0">
                          <a:effectLst/>
                        </a:rPr>
                        <a:t>5793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59690" algn="r">
                        <a:lnSpc>
                          <a:spcPts val="1340"/>
                        </a:lnSpc>
                        <a:buNone/>
                      </a:pPr>
                      <a:r>
                        <a:rPr lang="en-US" sz="2000" dirty="0">
                          <a:effectLst/>
                        </a:rPr>
                        <a:t>76,72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89673646"/>
                  </a:ext>
                </a:extLst>
              </a:tr>
              <a:tr h="724696">
                <a:tc>
                  <a:txBody>
                    <a:bodyPr/>
                    <a:lstStyle/>
                    <a:p>
                      <a:pPr marL="69850" algn="l">
                        <a:lnSpc>
                          <a:spcPts val="1320"/>
                        </a:lnSpc>
                        <a:buNone/>
                      </a:pPr>
                      <a:r>
                        <a:rPr lang="en-US" sz="2000" dirty="0" err="1">
                          <a:effectLst/>
                        </a:rPr>
                        <a:t>Обучающиеся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endParaRPr lang="ru-RU" sz="2000" dirty="0">
                        <a:effectLst/>
                      </a:endParaRPr>
                    </a:p>
                    <a:p>
                      <a:pPr marL="69850" algn="l">
                        <a:lnSpc>
                          <a:spcPts val="1320"/>
                        </a:lnSpc>
                        <a:buNone/>
                      </a:pPr>
                      <a:endParaRPr lang="ru-RU" sz="2000" dirty="0">
                        <a:effectLst/>
                      </a:endParaRPr>
                    </a:p>
                    <a:p>
                      <a:pPr marL="69850" algn="l">
                        <a:lnSpc>
                          <a:spcPts val="1320"/>
                        </a:lnSpc>
                        <a:buNone/>
                      </a:pPr>
                      <a:r>
                        <a:rPr lang="en-US" sz="2000" dirty="0">
                          <a:effectLst/>
                        </a:rPr>
                        <a:t>ООШ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340"/>
                        </a:lnSpc>
                        <a:buNone/>
                      </a:pPr>
                      <a:r>
                        <a:rPr lang="en-US" sz="2000">
                          <a:effectLst/>
                        </a:rPr>
                        <a:t>240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340"/>
                        </a:lnSpc>
                        <a:buNone/>
                      </a:pPr>
                      <a:r>
                        <a:rPr lang="en-US" sz="2000">
                          <a:effectLst/>
                        </a:rPr>
                        <a:t>3,48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61595" algn="r">
                        <a:lnSpc>
                          <a:spcPts val="1340"/>
                        </a:lnSpc>
                        <a:buNone/>
                      </a:pPr>
                      <a:r>
                        <a:rPr lang="en-US" sz="2000">
                          <a:effectLst/>
                        </a:rPr>
                        <a:t>212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340"/>
                        </a:lnSpc>
                        <a:buNone/>
                      </a:pPr>
                      <a:r>
                        <a:rPr lang="en-US" sz="2000">
                          <a:effectLst/>
                        </a:rPr>
                        <a:t>2,95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340"/>
                        </a:lnSpc>
                        <a:buNone/>
                      </a:pPr>
                      <a:r>
                        <a:rPr lang="en-US" sz="2000">
                          <a:effectLst/>
                        </a:rPr>
                        <a:t>270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59690" algn="r">
                        <a:lnSpc>
                          <a:spcPts val="1340"/>
                        </a:lnSpc>
                        <a:buNone/>
                      </a:pPr>
                      <a:r>
                        <a:rPr lang="en-US" sz="2000" dirty="0">
                          <a:effectLst/>
                        </a:rPr>
                        <a:t>3,58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72077802"/>
                  </a:ext>
                </a:extLst>
              </a:tr>
            </a:tbl>
          </a:graphicData>
        </a:graphic>
      </p:graphicFrame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0189B832-EBEA-CA17-1342-BD334339E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604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br>
              <a:rPr lang="ru-RU" b="1" dirty="0">
                <a:solidFill>
                  <a:schemeClr val="bg2"/>
                </a:solidFill>
              </a:rPr>
            </a:br>
            <a:r>
              <a:rPr lang="ru-RU" b="1" dirty="0">
                <a:solidFill>
                  <a:schemeClr val="bg2"/>
                </a:solidFill>
              </a:rPr>
              <a:t>Количество участников ОГЭ по учебному предмету информатика по категориям.</a:t>
            </a:r>
            <a:br>
              <a:rPr lang="ru-RU" b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98303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D26E51-AEE1-AD2C-D224-6848750CA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5495" y="124129"/>
            <a:ext cx="8826989" cy="132556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b="1" dirty="0">
                <a:cs typeface="Times New Roman" panose="02020603050405020304" pitchFamily="18" charset="0"/>
              </a:rPr>
              <a:t>Способ 2. Сокращение сомножителя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282D6683-5B89-6361-33E3-B6061BE05C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9864" y="1825625"/>
            <a:ext cx="5719936" cy="2514363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i="1" u="sng" dirty="0"/>
              <a:t>Лебедь</a:t>
            </a:r>
            <a:r>
              <a:rPr lang="ru-RU" i="1" dirty="0"/>
              <a:t> &amp; Рак = 295</a:t>
            </a:r>
            <a:endParaRPr lang="ru-RU" dirty="0"/>
          </a:p>
          <a:p>
            <a:pPr marL="0" indent="0">
              <a:buNone/>
            </a:pPr>
            <a:r>
              <a:rPr lang="ru-RU" i="1" u="sng" dirty="0"/>
              <a:t>Лебедь</a:t>
            </a:r>
            <a:r>
              <a:rPr lang="ru-RU" i="1" dirty="0"/>
              <a:t> &amp; Щука = 310</a:t>
            </a:r>
            <a:endParaRPr lang="ru-RU" dirty="0"/>
          </a:p>
          <a:p>
            <a:pPr marL="0" indent="0">
              <a:buNone/>
            </a:pPr>
            <a:r>
              <a:rPr lang="ru-RU" i="1" u="sng" dirty="0"/>
              <a:t>Лебедь</a:t>
            </a:r>
            <a:r>
              <a:rPr lang="ru-RU" i="1" dirty="0"/>
              <a:t> &amp; (Рак | Щука) = 510</a:t>
            </a:r>
            <a:endParaRPr lang="ru-RU" dirty="0"/>
          </a:p>
          <a:p>
            <a:pPr marL="0" indent="0">
              <a:buNone/>
            </a:pPr>
            <a:r>
              <a:rPr lang="ru-RU" i="1" u="sng" dirty="0"/>
              <a:t>Лебедь </a:t>
            </a:r>
            <a:r>
              <a:rPr lang="ru-RU" i="1" dirty="0"/>
              <a:t>&amp; Щука</a:t>
            </a:r>
            <a:r>
              <a:rPr lang="ru-RU" dirty="0"/>
              <a:t> </a:t>
            </a:r>
            <a:r>
              <a:rPr lang="ru-RU" i="1" dirty="0"/>
              <a:t>&amp; Рак - </a:t>
            </a:r>
            <a:r>
              <a:rPr lang="ru-RU" dirty="0"/>
              <a:t>?</a:t>
            </a:r>
          </a:p>
          <a:p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A7C8034-40FC-7AAE-7A3B-9894B2197F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6019800" cy="490824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i="1" dirty="0"/>
              <a:t>Рак = 295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Щука = 310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(Рак | Щука) = 510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Щука</a:t>
            </a:r>
            <a:r>
              <a:rPr lang="ru-RU" dirty="0"/>
              <a:t> </a:t>
            </a:r>
            <a:r>
              <a:rPr lang="ru-RU" i="1" dirty="0"/>
              <a:t>&amp; Рак - </a:t>
            </a:r>
            <a:r>
              <a:rPr lang="ru-RU" dirty="0"/>
              <a:t>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Формула включений- исключений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/>
              <a:t>|A ∪ B| = |A| + |B| − |A ∩ B|, и получаем  510 = 295 + 310 – х,  </a:t>
            </a:r>
          </a:p>
          <a:p>
            <a:pPr marL="0" indent="0">
              <a:buNone/>
            </a:pPr>
            <a:r>
              <a:rPr lang="ru-RU" b="1" dirty="0"/>
              <a:t> х = 95.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88B3DB5-C5BD-B8B1-87F3-1F928A4CE007}"/>
              </a:ext>
            </a:extLst>
          </p:cNvPr>
          <p:cNvSpPr/>
          <p:nvPr/>
        </p:nvSpPr>
        <p:spPr>
          <a:xfrm>
            <a:off x="299864" y="288314"/>
            <a:ext cx="2555631" cy="785446"/>
          </a:xfrm>
          <a:prstGeom prst="roundRect">
            <a:avLst/>
          </a:prstGeom>
          <a:solidFill>
            <a:srgbClr val="599B96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ПРИМЕР 2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FA3FE3B0-F5B6-8E84-FD69-A64629BD499D}"/>
              </a:ext>
            </a:extLst>
          </p:cNvPr>
          <p:cNvGrpSpPr/>
          <p:nvPr/>
        </p:nvGrpSpPr>
        <p:grpSpPr>
          <a:xfrm>
            <a:off x="1230904" y="1856031"/>
            <a:ext cx="954000" cy="2070360"/>
            <a:chOff x="1230904" y="1856031"/>
            <a:chExt cx="954000" cy="2070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7" name="Рукописный ввод 6">
                  <a:extLst>
                    <a:ext uri="{FF2B5EF4-FFF2-40B4-BE49-F238E27FC236}">
                      <a16:creationId xmlns:a16="http://schemas.microsoft.com/office/drawing/2014/main" id="{515E22BF-D51E-62A7-9AF9-0C3B91D44CA8}"/>
                    </a:ext>
                  </a:extLst>
                </p14:cNvPr>
                <p14:cNvContentPartPr/>
                <p14:nvPr/>
              </p14:nvContentPartPr>
              <p14:xfrm>
                <a:off x="1230904" y="1856031"/>
                <a:ext cx="829800" cy="397440"/>
              </p14:xfrm>
            </p:contentPart>
          </mc:Choice>
          <mc:Fallback xmlns="">
            <p:pic>
              <p:nvPicPr>
                <p:cNvPr id="7" name="Рукописный ввод 6">
                  <a:extLst>
                    <a:ext uri="{FF2B5EF4-FFF2-40B4-BE49-F238E27FC236}">
                      <a16:creationId xmlns:a16="http://schemas.microsoft.com/office/drawing/2014/main" xmlns="" xmlns:p14="http://schemas.microsoft.com/office/powerpoint/2010/main" id="{515E22BF-D51E-62A7-9AF9-0C3B91D44CA8}"/>
                    </a:ext>
                  </a:extLst>
                </p:cNvPr>
                <p:cNvPicPr/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1224784" y="1849911"/>
                  <a:ext cx="842040" cy="40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8" name="Рукописный ввод 7">
                  <a:extLst>
                    <a:ext uri="{FF2B5EF4-FFF2-40B4-BE49-F238E27FC236}">
                      <a16:creationId xmlns:a16="http://schemas.microsoft.com/office/drawing/2014/main" id="{BEB63AD4-3362-4A4D-CD0A-ADA1DDC17E75}"/>
                    </a:ext>
                  </a:extLst>
                </p14:cNvPr>
                <p14:cNvContentPartPr/>
                <p14:nvPr/>
              </p14:nvContentPartPr>
              <p14:xfrm>
                <a:off x="1364464" y="2347071"/>
                <a:ext cx="669240" cy="435600"/>
              </p14:xfrm>
            </p:contentPart>
          </mc:Choice>
          <mc:Fallback xmlns="">
            <p:pic>
              <p:nvPicPr>
                <p:cNvPr id="8" name="Рукописный ввод 7">
                  <a:extLst>
                    <a:ext uri="{FF2B5EF4-FFF2-40B4-BE49-F238E27FC236}">
                      <a16:creationId xmlns:a16="http://schemas.microsoft.com/office/drawing/2014/main" xmlns="" xmlns:p14="http://schemas.microsoft.com/office/powerpoint/2010/main" id="{BEB63AD4-3362-4A4D-CD0A-ADA1DDC17E75}"/>
                    </a:ext>
                  </a:extLst>
                </p:cNvPr>
                <p:cNvPicPr/>
                <p:nvPr/>
              </p:nvPicPr>
              <p:blipFill>
                <a:blip r:embed="rId5" cstate="print"/>
                <a:stretch>
                  <a:fillRect/>
                </a:stretch>
              </p:blipFill>
              <p:spPr>
                <a:xfrm>
                  <a:off x="1358344" y="2340951"/>
                  <a:ext cx="681480" cy="44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9" name="Рукописный ввод 8">
                  <a:extLst>
                    <a:ext uri="{FF2B5EF4-FFF2-40B4-BE49-F238E27FC236}">
                      <a16:creationId xmlns:a16="http://schemas.microsoft.com/office/drawing/2014/main" id="{76353E39-9C68-11B2-1AD3-776F2E0CB540}"/>
                    </a:ext>
                  </a:extLst>
                </p14:cNvPr>
                <p14:cNvContentPartPr/>
                <p14:nvPr/>
              </p14:nvContentPartPr>
              <p14:xfrm>
                <a:off x="1511344" y="2961591"/>
                <a:ext cx="576720" cy="390960"/>
              </p14:xfrm>
            </p:contentPart>
          </mc:Choice>
          <mc:Fallback xmlns="">
            <p:pic>
              <p:nvPicPr>
                <p:cNvPr id="9" name="Рукописный ввод 8">
                  <a:extLst>
                    <a:ext uri="{FF2B5EF4-FFF2-40B4-BE49-F238E27FC236}">
                      <a16:creationId xmlns:a16="http://schemas.microsoft.com/office/drawing/2014/main" xmlns="" xmlns:p14="http://schemas.microsoft.com/office/powerpoint/2010/main" id="{76353E39-9C68-11B2-1AD3-776F2E0CB540}"/>
                    </a:ext>
                  </a:extLst>
                </p:cNvPr>
                <p:cNvPicPr/>
                <p:nvPr/>
              </p:nvPicPr>
              <p:blipFill>
                <a:blip r:embed="rId7" cstate="print"/>
                <a:stretch>
                  <a:fillRect/>
                </a:stretch>
              </p:blipFill>
              <p:spPr>
                <a:xfrm>
                  <a:off x="1505224" y="2955471"/>
                  <a:ext cx="588960" cy="40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0" name="Рукописный ввод 9">
                  <a:extLst>
                    <a:ext uri="{FF2B5EF4-FFF2-40B4-BE49-F238E27FC236}">
                      <a16:creationId xmlns:a16="http://schemas.microsoft.com/office/drawing/2014/main" id="{E5264E21-C703-2AC6-1741-8A74C2A205EB}"/>
                    </a:ext>
                  </a:extLst>
                </p14:cNvPr>
                <p14:cNvContentPartPr/>
                <p14:nvPr/>
              </p14:nvContentPartPr>
              <p14:xfrm>
                <a:off x="1617184" y="3494031"/>
                <a:ext cx="567720" cy="432360"/>
              </p14:xfrm>
            </p:contentPart>
          </mc:Choice>
          <mc:Fallback xmlns="">
            <p:pic>
              <p:nvPicPr>
                <p:cNvPr id="10" name="Рукописный ввод 9">
                  <a:extLst>
                    <a:ext uri="{FF2B5EF4-FFF2-40B4-BE49-F238E27FC236}">
                      <a16:creationId xmlns:a16="http://schemas.microsoft.com/office/drawing/2014/main" xmlns="" xmlns:p14="http://schemas.microsoft.com/office/powerpoint/2010/main" id="{E5264E21-C703-2AC6-1741-8A74C2A205EB}"/>
                    </a:ext>
                  </a:extLst>
                </p:cNvPr>
                <p:cNvPicPr/>
                <p:nvPr/>
              </p:nvPicPr>
              <p:blipFill>
                <a:blip r:embed="rId9" cstate="print"/>
                <a:stretch>
                  <a:fillRect/>
                </a:stretch>
              </p:blipFill>
              <p:spPr>
                <a:xfrm>
                  <a:off x="1611064" y="3487911"/>
                  <a:ext cx="579960" cy="4446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6032649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6D4808-0354-42CC-DE14-D237304B7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5494" y="365125"/>
            <a:ext cx="9036642" cy="1325563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sz="3600" dirty="0"/>
              <a:t>Какое количество страниц (в тысячах) будет найдено по запросу Индукция | Поле | Агроном?</a:t>
            </a:r>
            <a:endParaRPr lang="ru-RU" dirty="0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8CAB81B8-FE66-8649-956A-51188803C081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41976546"/>
              </p:ext>
            </p:extLst>
          </p:nvPr>
        </p:nvGraphicFramePr>
        <p:xfrm>
          <a:off x="-76587" y="1784770"/>
          <a:ext cx="5290032" cy="473737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45016">
                  <a:extLst>
                    <a:ext uri="{9D8B030D-6E8A-4147-A177-3AD203B41FA5}">
                      <a16:colId xmlns:a16="http://schemas.microsoft.com/office/drawing/2014/main" val="1797190069"/>
                    </a:ext>
                  </a:extLst>
                </a:gridCol>
                <a:gridCol w="2645016">
                  <a:extLst>
                    <a:ext uri="{9D8B030D-6E8A-4147-A177-3AD203B41FA5}">
                      <a16:colId xmlns:a16="http://schemas.microsoft.com/office/drawing/2014/main" val="4229909970"/>
                    </a:ext>
                  </a:extLst>
                </a:gridCol>
              </a:tblGrid>
              <a:tr h="7455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400" b="1" kern="100" dirty="0">
                          <a:effectLst/>
                        </a:rPr>
                        <a:t>Запрос</a:t>
                      </a:r>
                      <a:endParaRPr lang="ru-RU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400" b="1" kern="100">
                          <a:effectLst/>
                        </a:rPr>
                        <a:t>Найдено страниц(в тысячах)</a:t>
                      </a:r>
                      <a:endParaRPr lang="ru-RU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305975201"/>
                  </a:ext>
                </a:extLst>
              </a:tr>
              <a:tr h="6337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400" kern="100" dirty="0">
                          <a:effectLst/>
                        </a:rPr>
                        <a:t>Поле</a:t>
                      </a:r>
                      <a:endParaRPr lang="ru-RU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400" kern="100" dirty="0">
                          <a:effectLst/>
                        </a:rPr>
                        <a:t>38</a:t>
                      </a:r>
                      <a:endParaRPr lang="ru-RU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034447621"/>
                  </a:ext>
                </a:extLst>
              </a:tr>
              <a:tr h="6337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400" kern="100">
                          <a:effectLst/>
                        </a:rPr>
                        <a:t>Агроном</a:t>
                      </a:r>
                      <a:endParaRPr lang="ru-RU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400" kern="100" dirty="0">
                          <a:effectLst/>
                        </a:rPr>
                        <a:t>28</a:t>
                      </a:r>
                      <a:endParaRPr lang="ru-RU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37794907"/>
                  </a:ext>
                </a:extLst>
              </a:tr>
              <a:tr h="6337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400" kern="100">
                          <a:effectLst/>
                        </a:rPr>
                        <a:t>Индукция</a:t>
                      </a:r>
                      <a:endParaRPr lang="ru-RU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400" kern="100" dirty="0">
                          <a:effectLst/>
                        </a:rPr>
                        <a:t>40</a:t>
                      </a:r>
                      <a:endParaRPr lang="ru-RU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23809121"/>
                  </a:ext>
                </a:extLst>
              </a:tr>
              <a:tr h="6337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400" kern="100" dirty="0">
                          <a:effectLst/>
                        </a:rPr>
                        <a:t>Поле &amp; Агроном</a:t>
                      </a:r>
                      <a:endParaRPr lang="ru-RU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400" kern="100" dirty="0">
                          <a:effectLst/>
                        </a:rPr>
                        <a:t>15</a:t>
                      </a:r>
                      <a:endParaRPr lang="ru-RU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966018380"/>
                  </a:ext>
                </a:extLst>
              </a:tr>
              <a:tr h="6337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400" kern="100" dirty="0">
                          <a:effectLst/>
                        </a:rPr>
                        <a:t>Индукция &amp; Поле</a:t>
                      </a:r>
                      <a:endParaRPr lang="ru-RU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400" kern="100" dirty="0">
                          <a:effectLst/>
                        </a:rPr>
                        <a:t>10</a:t>
                      </a:r>
                      <a:endParaRPr lang="ru-RU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72562087"/>
                  </a:ext>
                </a:extLst>
              </a:tr>
              <a:tr h="6337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400" kern="100" dirty="0">
                          <a:effectLst/>
                        </a:rPr>
                        <a:t>Индукция &amp; Агроном</a:t>
                      </a:r>
                      <a:endParaRPr lang="ru-RU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400" kern="100" dirty="0">
                          <a:effectLst/>
                        </a:rPr>
                        <a:t>0</a:t>
                      </a:r>
                      <a:endParaRPr lang="ru-RU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463689700"/>
                  </a:ext>
                </a:extLst>
              </a:tr>
            </a:tbl>
          </a:graphicData>
        </a:graphic>
      </p:graphicFrame>
      <p:sp>
        <p:nvSpPr>
          <p:cNvPr id="4" name="Объект 3">
            <a:extLst>
              <a:ext uri="{FF2B5EF4-FFF2-40B4-BE49-F238E27FC236}">
                <a16:creationId xmlns:a16="http://schemas.microsoft.com/office/drawing/2014/main" id="{D75B8703-D51C-1271-0460-66C30CD250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84807" y="3751276"/>
            <a:ext cx="7273831" cy="3106724"/>
          </a:xfrm>
          <a:solidFill>
            <a:schemeClr val="bg1"/>
          </a:solidFill>
        </p:spPr>
        <p:txBody>
          <a:bodyPr>
            <a:normAutofit fontScale="47500" lnSpcReduction="20000"/>
          </a:bodyPr>
          <a:lstStyle/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Представим таблицу в виде кругов .Пусть Индукция  — круг 1, Поле  — круг 2, Агроном  — круг 3. Тогда задача  — найти количество элементов </a:t>
            </a:r>
            <a:r>
              <a:rPr lang="ru-RU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 области </a:t>
            </a:r>
            <a:r>
              <a:rPr lang="ru-RU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altLang="ru-RU" baseline="-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+ </a:t>
            </a:r>
            <a:r>
              <a:rPr lang="ru-RU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altLang="ru-RU" baseline="-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+ </a:t>
            </a:r>
            <a:r>
              <a:rPr lang="ru-RU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altLang="ru-RU" baseline="-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+ </a:t>
            </a:r>
            <a:r>
              <a:rPr lang="ru-RU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altLang="ru-RU" baseline="-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+ </a:t>
            </a:r>
            <a:r>
              <a:rPr lang="ru-RU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altLang="ru-RU" baseline="-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По таблице известно:</a:t>
            </a:r>
            <a:endParaRPr lang="ru-RU" altLang="ru-RU" sz="1600" dirty="0"/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altLang="ru-RU" baseline="-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+ </a:t>
            </a:r>
            <a:r>
              <a:rPr lang="en-US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altLang="ru-RU" baseline="-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 =  </a:t>
            </a:r>
            <a:r>
              <a:rPr lang="ru-RU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40</a:t>
            </a:r>
            <a:endParaRPr lang="ru-RU" altLang="ru-RU" sz="1600" dirty="0"/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altLang="ru-RU" baseline="-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+ </a:t>
            </a:r>
            <a:r>
              <a:rPr lang="en-US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altLang="ru-RU" baseline="-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+ </a:t>
            </a:r>
            <a:r>
              <a:rPr lang="en-US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altLang="ru-RU" baseline="-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 =  </a:t>
            </a:r>
            <a:r>
              <a:rPr lang="ru-RU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38</a:t>
            </a:r>
            <a:endParaRPr lang="ru-RU" altLang="ru-RU" sz="1600" dirty="0"/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altLang="ru-RU" baseline="-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+ </a:t>
            </a:r>
            <a:r>
              <a:rPr lang="en-US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altLang="ru-RU" baseline="-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n-US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 =  </a:t>
            </a:r>
            <a:r>
              <a:rPr lang="ru-RU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28</a:t>
            </a:r>
            <a:endParaRPr lang="ru-RU" altLang="ru-RU" sz="1600" dirty="0"/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altLang="ru-RU" baseline="-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 =  15</a:t>
            </a:r>
            <a:endParaRPr lang="ru-RU" altLang="ru-RU" sz="1600" dirty="0"/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altLang="ru-RU" baseline="-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 =  10</a:t>
            </a:r>
            <a:endParaRPr lang="ru-RU" altLang="ru-RU" sz="1600" dirty="0"/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altLang="ru-RU" baseline="-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 =  </a:t>
            </a:r>
            <a:r>
              <a:rPr lang="ru-RU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40</a:t>
            </a:r>
            <a:r>
              <a:rPr lang="en-US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− </a:t>
            </a:r>
            <a:r>
              <a:rPr lang="ru-RU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en-US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 =  </a:t>
            </a:r>
            <a:r>
              <a:rPr lang="ru-RU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30</a:t>
            </a:r>
            <a:endParaRPr lang="ru-RU" altLang="ru-RU" sz="1600" dirty="0"/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altLang="ru-RU" baseline="-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n-US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 =  </a:t>
            </a:r>
            <a:r>
              <a:rPr lang="ru-RU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28-15=13</a:t>
            </a:r>
            <a:endParaRPr lang="ru-RU" altLang="ru-RU" sz="1600" dirty="0"/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altLang="ru-RU" baseline="-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+ </a:t>
            </a:r>
            <a:r>
              <a:rPr lang="en-US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altLang="ru-RU" baseline="-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+ </a:t>
            </a:r>
            <a:r>
              <a:rPr lang="en-US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altLang="ru-RU" baseline="-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+ </a:t>
            </a:r>
            <a:r>
              <a:rPr lang="en-US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altLang="ru-RU" baseline="-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+ </a:t>
            </a:r>
            <a:r>
              <a:rPr lang="en-US" alt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altLang="ru-RU" baseline="-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n-US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 =  </a:t>
            </a:r>
            <a:r>
              <a:rPr lang="ru-RU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30+38+13=81</a:t>
            </a:r>
            <a:endParaRPr lang="ru-RU" altLang="ru-RU" sz="1600" dirty="0"/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Таким образом, по запросу Индукция | Поле | Агроном будет найдена  =</a:t>
            </a:r>
            <a:r>
              <a:rPr lang="ru-RU" alt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  81 тысяча страниц</a:t>
            </a:r>
            <a:r>
              <a:rPr lang="ru-RU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altLang="ru-RU" sz="1600" dirty="0"/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Или формула включения - исключения множеств. 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 |В |С = А  + В + С – (А &amp; В) - (В &amp; С) – (А&amp;С) = Поле +Агроном + Индукция – (</a:t>
            </a:r>
            <a:r>
              <a:rPr lang="ru-RU" alt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Поле</a:t>
            </a:r>
            <a:r>
              <a:rPr lang="ru-RU" sz="2900" kern="100" dirty="0" err="1"/>
              <a:t>&amp;Агроном</a:t>
            </a:r>
            <a:r>
              <a:rPr lang="ru-RU" sz="2900" kern="100" dirty="0"/>
              <a:t>) - (Индукция</a:t>
            </a:r>
            <a:r>
              <a:rPr lang="ru-RU" sz="3200" kern="100" dirty="0"/>
              <a:t>&amp; Поле) – (Индукция &amp; Агроном)=38+28+40-15-10-0= 81</a:t>
            </a:r>
            <a:endParaRPr lang="ru-RU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2900" dirty="0">
              <a:latin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F3FD44EE-19F3-8743-2CE5-950201F912AC}"/>
              </a:ext>
            </a:extLst>
          </p:cNvPr>
          <p:cNvSpPr/>
          <p:nvPr/>
        </p:nvSpPr>
        <p:spPr>
          <a:xfrm>
            <a:off x="299864" y="288314"/>
            <a:ext cx="2555631" cy="785446"/>
          </a:xfrm>
          <a:prstGeom prst="roundRect">
            <a:avLst/>
          </a:prstGeom>
          <a:solidFill>
            <a:srgbClr val="599B96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ПРИМЕР 3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0A6748F3-FA39-A19E-1B8D-C31ADBF70E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9246" y="4247445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720DD627-68C6-8824-A724-B5A6AEF28D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9246" y="4704645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5988" y="1566863"/>
            <a:ext cx="508635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390EC097-DC4F-66DD-8F3B-01520A69442E}"/>
              </a:ext>
            </a:extLst>
          </p:cNvPr>
          <p:cNvCxnSpPr/>
          <p:nvPr/>
        </p:nvCxnSpPr>
        <p:spPr>
          <a:xfrm flipH="1">
            <a:off x="6287678" y="1784770"/>
            <a:ext cx="867266" cy="9395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E8ABAAA5-84D7-05C5-00DA-6B0DFFDF19A6}"/>
              </a:ext>
            </a:extLst>
          </p:cNvPr>
          <p:cNvCxnSpPr/>
          <p:nvPr/>
        </p:nvCxnSpPr>
        <p:spPr>
          <a:xfrm flipH="1">
            <a:off x="6391373" y="1784770"/>
            <a:ext cx="1065229" cy="11375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93623547-0380-A354-1EA1-E932C6C3C5A8}"/>
              </a:ext>
            </a:extLst>
          </p:cNvPr>
          <p:cNvCxnSpPr/>
          <p:nvPr/>
        </p:nvCxnSpPr>
        <p:spPr>
          <a:xfrm flipH="1">
            <a:off x="6447934" y="1941922"/>
            <a:ext cx="1178351" cy="12066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195C6A7B-6091-3725-8968-CE9C3203ACDD}"/>
              </a:ext>
            </a:extLst>
          </p:cNvPr>
          <p:cNvCxnSpPr/>
          <p:nvPr/>
        </p:nvCxnSpPr>
        <p:spPr>
          <a:xfrm flipH="1">
            <a:off x="6617616" y="2055043"/>
            <a:ext cx="1178351" cy="12537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7A7B97DC-9FD8-1B06-E0B2-AD017A7D4F37}"/>
              </a:ext>
            </a:extLst>
          </p:cNvPr>
          <p:cNvCxnSpPr>
            <a:cxnSpLocks/>
          </p:cNvCxnSpPr>
          <p:nvPr/>
        </p:nvCxnSpPr>
        <p:spPr>
          <a:xfrm flipH="1">
            <a:off x="6825082" y="1847840"/>
            <a:ext cx="1469741" cy="16087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3AE0B4DB-EE9E-8E19-1A3F-CEE0F7BFDD26}"/>
              </a:ext>
            </a:extLst>
          </p:cNvPr>
          <p:cNvCxnSpPr>
            <a:cxnSpLocks/>
          </p:cNvCxnSpPr>
          <p:nvPr/>
        </p:nvCxnSpPr>
        <p:spPr>
          <a:xfrm flipH="1">
            <a:off x="8530718" y="1818744"/>
            <a:ext cx="1669710" cy="17263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5745C962-978E-B548-5465-C0C74A5B5FE6}"/>
              </a:ext>
            </a:extLst>
          </p:cNvPr>
          <p:cNvCxnSpPr>
            <a:cxnSpLocks/>
          </p:cNvCxnSpPr>
          <p:nvPr/>
        </p:nvCxnSpPr>
        <p:spPr>
          <a:xfrm flipH="1">
            <a:off x="8861888" y="1907657"/>
            <a:ext cx="1527344" cy="15485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382A16E4-4008-EAE2-BFFF-D49FEF3E7DA6}"/>
              </a:ext>
            </a:extLst>
          </p:cNvPr>
          <p:cNvCxnSpPr>
            <a:cxnSpLocks/>
          </p:cNvCxnSpPr>
          <p:nvPr/>
        </p:nvCxnSpPr>
        <p:spPr>
          <a:xfrm flipH="1">
            <a:off x="9369973" y="1972376"/>
            <a:ext cx="1204280" cy="12698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144CFF5E-6259-B228-66E7-9D70630699EF}"/>
              </a:ext>
            </a:extLst>
          </p:cNvPr>
          <p:cNvCxnSpPr>
            <a:cxnSpLocks/>
          </p:cNvCxnSpPr>
          <p:nvPr/>
        </p:nvCxnSpPr>
        <p:spPr>
          <a:xfrm flipH="1">
            <a:off x="9570808" y="2158404"/>
            <a:ext cx="1148058" cy="11504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F9216D1E-53BF-EBFB-7B16-5B05DA59EF34}"/>
              </a:ext>
            </a:extLst>
          </p:cNvPr>
          <p:cNvCxnSpPr>
            <a:cxnSpLocks/>
          </p:cNvCxnSpPr>
          <p:nvPr/>
        </p:nvCxnSpPr>
        <p:spPr>
          <a:xfrm flipH="1">
            <a:off x="9702901" y="2353539"/>
            <a:ext cx="1098990" cy="10754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D9208727-BA26-C62F-D54D-8986BAC70624}"/>
              </a:ext>
            </a:extLst>
          </p:cNvPr>
          <p:cNvCxnSpPr>
            <a:cxnSpLocks/>
          </p:cNvCxnSpPr>
          <p:nvPr/>
        </p:nvCxnSpPr>
        <p:spPr>
          <a:xfrm flipH="1">
            <a:off x="9951681" y="2545237"/>
            <a:ext cx="929822" cy="952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id="{D8A48601-8C60-F72A-F6AF-975F9AAA8847}"/>
              </a:ext>
            </a:extLst>
          </p:cNvPr>
          <p:cNvCxnSpPr>
            <a:cxnSpLocks/>
          </p:cNvCxnSpPr>
          <p:nvPr/>
        </p:nvCxnSpPr>
        <p:spPr>
          <a:xfrm flipH="1">
            <a:off x="7114714" y="1810252"/>
            <a:ext cx="1548216" cy="16877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id="{264C383C-4FA4-7351-64E0-0016206ECFD4}"/>
              </a:ext>
            </a:extLst>
          </p:cNvPr>
          <p:cNvCxnSpPr>
            <a:cxnSpLocks/>
          </p:cNvCxnSpPr>
          <p:nvPr/>
        </p:nvCxnSpPr>
        <p:spPr>
          <a:xfrm flipH="1">
            <a:off x="7433911" y="1871439"/>
            <a:ext cx="1469741" cy="16087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54623A9A-4FB0-37CB-A625-386D06DB09E9}"/>
              </a:ext>
            </a:extLst>
          </p:cNvPr>
          <p:cNvCxnSpPr>
            <a:cxnSpLocks/>
          </p:cNvCxnSpPr>
          <p:nvPr/>
        </p:nvCxnSpPr>
        <p:spPr>
          <a:xfrm flipH="1">
            <a:off x="7937059" y="1994320"/>
            <a:ext cx="1155362" cy="12942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id="{2DEDDB15-5B62-00FE-9B2E-060FDC9BD748}"/>
              </a:ext>
            </a:extLst>
          </p:cNvPr>
          <p:cNvCxnSpPr>
            <a:cxnSpLocks/>
          </p:cNvCxnSpPr>
          <p:nvPr/>
        </p:nvCxnSpPr>
        <p:spPr>
          <a:xfrm flipH="1">
            <a:off x="8076629" y="1860175"/>
            <a:ext cx="1469741" cy="16087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id="{5561C789-B0FA-4BF2-9047-A6C6DECB68B8}"/>
              </a:ext>
            </a:extLst>
          </p:cNvPr>
          <p:cNvCxnSpPr>
            <a:cxnSpLocks/>
          </p:cNvCxnSpPr>
          <p:nvPr/>
        </p:nvCxnSpPr>
        <p:spPr>
          <a:xfrm flipH="1">
            <a:off x="8378737" y="1818744"/>
            <a:ext cx="1572944" cy="1644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9450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F50C649D-F5E1-2684-EF77-462FDCC78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СПАСИБО ЗА ВНИМАНИЕ!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4D797AE1-4207-BD33-2401-73EBB1243F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7797457-46CD-AFAE-9097-DD1F33DB74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136" y="308744"/>
            <a:ext cx="4241043" cy="565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125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6C4EA8-0250-9065-3344-F8E17EE85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2"/>
                </a:solidFill>
              </a:rPr>
              <a:t>Количество участников ОГЭ по учебному предмету информатика по категориям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917E12-458F-C77C-AA3D-60731DE10D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8630600F-0A8C-0044-226F-0D46EE8AC17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4668081"/>
              </p:ext>
            </p:extLst>
          </p:nvPr>
        </p:nvGraphicFramePr>
        <p:xfrm>
          <a:off x="265176" y="1825625"/>
          <a:ext cx="11466576" cy="4822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25550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600CCC-73BF-3C33-966F-2F0A76494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93675"/>
            <a:ext cx="11291888" cy="10207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Выявление сложных для участников ОГЭ заданий </a:t>
            </a:r>
            <a:br>
              <a:rPr lang="ru-RU" b="1" dirty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314" y="1271587"/>
          <a:ext cx="11977686" cy="5586413"/>
        </p:xfrm>
        <a:graphic>
          <a:graphicData uri="http://schemas.openxmlformats.org/drawingml/2006/table">
            <a:tbl>
              <a:tblPr/>
              <a:tblGrid>
                <a:gridCol w="1171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67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35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5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38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438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391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40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822789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Номер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задания </a:t>
                      </a:r>
                      <a:br>
                        <a:rPr lang="ru-RU" sz="1600" kern="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ru-RU" sz="1600" kern="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в КИМ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Проверяемые элементы содержания / умения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Уровень сложности задания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Средний процент выполнения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Процент выполнения</a:t>
                      </a:r>
                      <a:r>
                        <a:rPr lang="ru-RU" sz="1600" kern="100" baseline="300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1600" kern="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задания в субъекте Российской Федерации в группах участников экзамена,  </a:t>
                      </a:r>
                      <a:br>
                        <a:rPr lang="ru-RU" sz="1600" kern="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ru-RU" sz="1600" kern="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получивших отметку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9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«2»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«3»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«4»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«5»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4393">
                <a:tc>
                  <a:txBody>
                    <a:bodyPr/>
                    <a:lstStyle/>
                    <a:p>
                      <a:pPr indent="4254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latin typeface="Calibri"/>
                          <a:ea typeface="Times New Roman"/>
                          <a:cs typeface="Times New Roman"/>
                        </a:rPr>
                        <a:t>3.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indent="4254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latin typeface="Calibri"/>
                          <a:ea typeface="Times New Roman"/>
                          <a:cs typeface="Times New Roman"/>
                        </a:rPr>
                        <a:t>Определять истинность составного высказывания</a:t>
                      </a:r>
                      <a:endParaRPr lang="ru-RU" sz="1600" kern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indent="-7112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latin typeface="Calibri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67,71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11,97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48,38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79,08</a:t>
                      </a:r>
                      <a:endParaRPr lang="ru-RU" sz="1600" kern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92,41</a:t>
                      </a:r>
                      <a:endParaRPr lang="ru-RU" sz="1600" kern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789">
                <a:tc>
                  <a:txBody>
                    <a:bodyPr/>
                    <a:lstStyle/>
                    <a:p>
                      <a:pPr indent="4254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latin typeface="Calibri"/>
                          <a:ea typeface="Times New Roman"/>
                          <a:cs typeface="Times New Roman"/>
                        </a:rPr>
                        <a:t>6.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indent="4254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latin typeface="Calibri"/>
                          <a:ea typeface="Times New Roman"/>
                          <a:cs typeface="Times New Roman"/>
                        </a:rPr>
                        <a:t>Формально исполнять алгоритмы, записанные на языке программирования</a:t>
                      </a:r>
                      <a:endParaRPr lang="ru-RU" sz="1600" kern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indent="-7112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latin typeface="Calibri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46,80</a:t>
                      </a:r>
                      <a:endParaRPr lang="ru-RU" sz="1600" kern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4,91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18,92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57,56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82,94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4393">
                <a:tc>
                  <a:txBody>
                    <a:bodyPr/>
                    <a:lstStyle/>
                    <a:p>
                      <a:pPr indent="4254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latin typeface="Calibri"/>
                          <a:ea typeface="Times New Roman"/>
                          <a:cs typeface="Times New Roman"/>
                        </a:rPr>
                        <a:t>8.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indent="4254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latin typeface="Calibri"/>
                          <a:ea typeface="Times New Roman"/>
                          <a:cs typeface="Times New Roman"/>
                        </a:rPr>
                        <a:t>Понимать принципы поиска информации в Интернете</a:t>
                      </a:r>
                      <a:endParaRPr lang="ru-RU" sz="1600" kern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indent="-7112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64,11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10,90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43,70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74,15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92,99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2789">
                <a:tc>
                  <a:txBody>
                    <a:bodyPr/>
                    <a:lstStyle/>
                    <a:p>
                      <a:pPr indent="4254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latin typeface="Calibri"/>
                          <a:ea typeface="Times New Roman"/>
                          <a:cs typeface="Times New Roman"/>
                        </a:rPr>
                        <a:t>10.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indent="4254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latin typeface="Calibri"/>
                          <a:ea typeface="Times New Roman"/>
                          <a:cs typeface="Times New Roman"/>
                        </a:rPr>
                        <a:t>Записывать числа в различных системах счисления</a:t>
                      </a:r>
                      <a:endParaRPr lang="ru-RU" sz="1600" kern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indent="-7112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latin typeface="Calibri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600" kern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63,83</a:t>
                      </a:r>
                      <a:endParaRPr lang="ru-RU" sz="1600" kern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6,41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38,69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77,58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93,35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55685">
                <a:tc>
                  <a:txBody>
                    <a:bodyPr/>
                    <a:lstStyle/>
                    <a:p>
                      <a:pPr indent="4254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latin typeface="Calibri"/>
                          <a:ea typeface="Times New Roman"/>
                          <a:cs typeface="Times New Roman"/>
                        </a:rPr>
                        <a:t>11.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indent="4254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latin typeface="Calibri"/>
                          <a:ea typeface="Times New Roman"/>
                          <a:cs typeface="Times New Roman"/>
                        </a:rPr>
                        <a:t>Поиск информации в файлах и каталогах компьютера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indent="-7112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latin typeface="Calibri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68,14</a:t>
                      </a:r>
                      <a:endParaRPr lang="ru-RU" sz="1600" kern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13,68</a:t>
                      </a:r>
                      <a:endParaRPr lang="ru-RU" sz="1600" kern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48,71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79,50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92,55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07578">
                <a:tc>
                  <a:txBody>
                    <a:bodyPr/>
                    <a:lstStyle/>
                    <a:p>
                      <a:pPr indent="4254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latin typeface="Calibri"/>
                          <a:ea typeface="Calibri"/>
                          <a:cs typeface="Times New Roman"/>
                        </a:rPr>
                        <a:t>16.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indent="4254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latin typeface="Calibri"/>
                          <a:ea typeface="Times New Roman"/>
                          <a:cs typeface="Times New Roman"/>
                        </a:rPr>
                        <a:t>Создавать и выполнять программы на универсальном языке программирования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indent="-7112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6,40</a:t>
                      </a:r>
                      <a:endParaRPr lang="ru-RU" sz="16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0,00</a:t>
                      </a:r>
                      <a:endParaRPr lang="ru-RU" sz="1600" kern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0,00</a:t>
                      </a:r>
                      <a:endParaRPr lang="ru-RU" sz="1600" kern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1,79</a:t>
                      </a:r>
                      <a:endParaRPr lang="ru-RU" sz="1600" kern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30,66</a:t>
                      </a:r>
                      <a:endParaRPr lang="ru-RU" sz="1600" kern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0"/>
            <a:ext cx="4022725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66725"/>
            <a:ext cx="790575" cy="2095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77255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5A0975-4A4C-C113-86D0-948B81DFA3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F9F00CA-89A7-2359-F4C2-4F9682CEE8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2321" y="-997464"/>
            <a:ext cx="12836641" cy="84641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2A233E0-F7D1-9B7D-7187-918E5E6A48BD}"/>
              </a:ext>
            </a:extLst>
          </p:cNvPr>
          <p:cNvSpPr txBox="1"/>
          <p:nvPr/>
        </p:nvSpPr>
        <p:spPr>
          <a:xfrm>
            <a:off x="4895850" y="1777395"/>
            <a:ext cx="5834015" cy="1754326"/>
          </a:xfrm>
          <a:prstGeom prst="rect">
            <a:avLst/>
          </a:prstGeom>
          <a:solidFill>
            <a:srgbClr val="000000">
              <a:alpha val="34000"/>
            </a:srgbClr>
          </a:solidFill>
          <a:ln w="9528" cap="flat">
            <a:solidFill>
              <a:srgbClr val="FFFFFF"/>
            </a:solidFill>
            <a:prstDash val="solid"/>
            <a:miter/>
          </a:ln>
          <a:effectLst>
            <a:outerShdw dist="38096" dir="8100000" algn="tl">
              <a:srgbClr val="000000">
                <a:alpha val="40000"/>
              </a:srgbClr>
            </a:outerShdw>
          </a:effectLst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600" b="1" dirty="0">
                <a:solidFill>
                  <a:srgbClr val="FFFFFF"/>
                </a:solidFill>
                <a:effectLst>
                  <a:glow rad="63500">
                    <a:schemeClr val="bg2">
                      <a:lumMod val="90000"/>
                      <a:alpha val="40000"/>
                    </a:schemeClr>
                  </a:glow>
                </a:effectLst>
                <a:latin typeface="Calibri"/>
              </a:rPr>
              <a:t>ОПРЕДЕЛЕНИЕ ИСТИННОСТИ СОСТАВНОГО ВЫСКАЗЫВАНИЯ</a:t>
            </a:r>
            <a:endParaRPr lang="ru-RU" sz="3600" b="1" u="none" strike="noStrike" kern="1200" cap="none" spc="0" baseline="0" dirty="0">
              <a:solidFill>
                <a:srgbClr val="FFFFFF"/>
              </a:solidFill>
              <a:effectLst>
                <a:glow rad="63500">
                  <a:schemeClr val="bg2">
                    <a:lumMod val="90000"/>
                    <a:alpha val="40000"/>
                  </a:schemeClr>
                </a:glow>
              </a:effectLst>
              <a:uFillTx/>
              <a:latin typeface="Calibri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20B5FCD-F9E6-AE42-6B08-C174E8859FD3}"/>
              </a:ext>
            </a:extLst>
          </p:cNvPr>
          <p:cNvSpPr/>
          <p:nvPr/>
        </p:nvSpPr>
        <p:spPr>
          <a:xfrm>
            <a:off x="4781551" y="1600200"/>
            <a:ext cx="6057899" cy="2114549"/>
          </a:xfrm>
          <a:prstGeom prst="rect">
            <a:avLst/>
          </a:prstGeom>
          <a:noFill/>
          <a:ln w="22229" cap="flat">
            <a:solidFill>
              <a:srgbClr val="F3F7FA"/>
            </a:solidFill>
            <a:prstDash val="solid"/>
            <a:miter/>
          </a:ln>
          <a:effectLst>
            <a:glow rad="76200">
              <a:schemeClr val="accent4">
                <a:alpha val="41000"/>
              </a:schemeClr>
            </a:glo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3074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2">
            <a:extLst>
              <a:ext uri="{FF2B5EF4-FFF2-40B4-BE49-F238E27FC236}">
                <a16:creationId xmlns:a16="http://schemas.microsoft.com/office/drawing/2014/main" id="{FB53BAFA-A0F5-402D-893D-46175C02E03D}"/>
              </a:ext>
            </a:extLst>
          </p:cNvPr>
          <p:cNvSpPr/>
          <p:nvPr/>
        </p:nvSpPr>
        <p:spPr>
          <a:xfrm>
            <a:off x="5213350" y="261537"/>
            <a:ext cx="6754585" cy="1766925"/>
          </a:xfrm>
          <a:prstGeom prst="rect">
            <a:avLst/>
          </a:prstGeom>
          <a:noFill/>
          <a:ln w="22229" cap="flat">
            <a:solidFill>
              <a:srgbClr val="F3F7FA"/>
            </a:solidFill>
            <a:prstDash val="solid"/>
            <a:miter/>
          </a:ln>
          <a:effectLst>
            <a:glow rad="101600">
              <a:srgbClr val="FFC000">
                <a:alpha val="40000"/>
              </a:srgbClr>
            </a:glo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/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BADB5225-16F9-46F2-A64F-91E926B30BF3}"/>
              </a:ext>
            </a:extLst>
          </p:cNvPr>
          <p:cNvSpPr txBox="1"/>
          <p:nvPr/>
        </p:nvSpPr>
        <p:spPr>
          <a:xfrm>
            <a:off x="5309858" y="321363"/>
            <a:ext cx="6541964" cy="1569660"/>
          </a:xfrm>
          <a:prstGeom prst="rect">
            <a:avLst/>
          </a:prstGeom>
          <a:solidFill>
            <a:srgbClr val="000000">
              <a:alpha val="60000"/>
            </a:srgbClr>
          </a:solidFill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400" b="1" dirty="0">
                <a:solidFill>
                  <a:srgbClr val="FFFFFF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ЛОГИЧЕСКАЯ ОПЕРАЦИЯ – </a:t>
            </a:r>
            <a:r>
              <a:rPr lang="ru-RU" sz="2400" dirty="0">
                <a:solidFill>
                  <a:srgbClr val="FFFFFF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ЭТО ДЕЙСТВИЕ НАД ЛОГИЧЕСКИМИ ПЕРЕМЕННЫМИ, В РЕЗУЛЬТАТЕ КОТОРОГО ПОЛУЧАЕТСЯ НОВОЕ ЛОГИЧЕСКОЕ ЗНАЧЕНИЕ.</a:t>
            </a:r>
            <a:endParaRPr lang="ru-RU" sz="2400" i="0" u="none" strike="noStrike" kern="1200" cap="none" spc="0" baseline="0" dirty="0">
              <a:solidFill>
                <a:srgbClr val="FFFFFF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uFillTx/>
              <a:latin typeface="Calibri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704B340F-E14B-4CD4-8332-9EC7B51211B5}"/>
              </a:ext>
            </a:extLst>
          </p:cNvPr>
          <p:cNvGrpSpPr/>
          <p:nvPr/>
        </p:nvGrpSpPr>
        <p:grpSpPr>
          <a:xfrm>
            <a:off x="5227872" y="2240500"/>
            <a:ext cx="6705935" cy="1426598"/>
            <a:chOff x="228600" y="1593844"/>
            <a:chExt cx="6981840" cy="1426598"/>
          </a:xfrm>
        </p:grpSpPr>
        <p:sp>
          <p:nvSpPr>
            <p:cNvPr id="5" name="Text 2">
              <a:extLst>
                <a:ext uri="{FF2B5EF4-FFF2-40B4-BE49-F238E27FC236}">
                  <a16:creationId xmlns:a16="http://schemas.microsoft.com/office/drawing/2014/main" id="{54BECC09-0150-44AE-BFA3-8BFAD41E61C1}"/>
                </a:ext>
              </a:extLst>
            </p:cNvPr>
            <p:cNvSpPr/>
            <p:nvPr/>
          </p:nvSpPr>
          <p:spPr>
            <a:xfrm>
              <a:off x="459632" y="1593844"/>
              <a:ext cx="6750808" cy="703895"/>
            </a:xfrm>
            <a:prstGeom prst="rect">
              <a:avLst/>
            </a:prstGeom>
            <a:solidFill>
              <a:srgbClr val="000000">
                <a:alpha val="60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>
                <a:lnSpc>
                  <a:spcPts val="275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2400" kern="0" dirty="0">
                  <a:solidFill>
                    <a:srgbClr val="FFFFFF"/>
                  </a:solidFill>
                  <a:effectLst>
                    <a:glow rad="63500">
                      <a:schemeClr val="bg1">
                        <a:alpha val="25000"/>
                      </a:schemeClr>
                    </a:glow>
                  </a:effectLst>
                  <a:latin typeface="Calibri"/>
                </a:rPr>
                <a:t>И (логическое умножение, конъюнкция, ∧, </a:t>
              </a:r>
              <a:r>
                <a:rPr lang="en-US" sz="2400" kern="0" dirty="0">
                  <a:solidFill>
                    <a:srgbClr val="FFFFFF"/>
                  </a:solidFill>
                  <a:effectLst>
                    <a:glow rad="63500">
                      <a:schemeClr val="bg1">
                        <a:alpha val="25000"/>
                      </a:schemeClr>
                    </a:glow>
                  </a:effectLst>
                  <a:latin typeface="Calibri"/>
                </a:rPr>
                <a:t>AND)</a:t>
              </a:r>
            </a:p>
          </p:txBody>
        </p:sp>
        <p:sp>
          <p:nvSpPr>
            <p:cNvPr id="6" name="Овал 5">
              <a:extLst>
                <a:ext uri="{FF2B5EF4-FFF2-40B4-BE49-F238E27FC236}">
                  <a16:creationId xmlns:a16="http://schemas.microsoft.com/office/drawing/2014/main" id="{BAB09119-7466-4A31-B07B-9A63A5890049}"/>
                </a:ext>
              </a:extLst>
            </p:cNvPr>
            <p:cNvSpPr/>
            <p:nvPr/>
          </p:nvSpPr>
          <p:spPr>
            <a:xfrm>
              <a:off x="228600" y="1688576"/>
              <a:ext cx="143295" cy="14477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noFill/>
            <a:ln w="12701" cap="flat">
              <a:solidFill>
                <a:srgbClr val="F9F9FC"/>
              </a:solidFill>
              <a:prstDash val="solid"/>
              <a:miter/>
            </a:ln>
            <a:effectLst>
              <a:glow rad="101600">
                <a:schemeClr val="bg1">
                  <a:alpha val="40000"/>
                </a:schemeClr>
              </a:glo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/>
              <a:endParaRPr lang="ru-RU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652D7B9-6783-4A41-BDF3-CBA9F872712D}"/>
                </a:ext>
              </a:extLst>
            </p:cNvPr>
            <p:cNvSpPr txBox="1"/>
            <p:nvPr/>
          </p:nvSpPr>
          <p:spPr>
            <a:xfrm>
              <a:off x="852098" y="2004779"/>
              <a:ext cx="6358342" cy="1015663"/>
            </a:xfrm>
            <a:prstGeom prst="rect">
              <a:avLst/>
            </a:prstGeom>
            <a:solidFill>
              <a:srgbClr val="000000">
                <a:alpha val="70000"/>
              </a:srgbClr>
            </a:solidFill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285750" lvl="0" indent="-285750">
                <a:buSzPct val="100000"/>
                <a:buFont typeface="Arial" pitchFamily="34"/>
                <a:buChar char="•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2000" kern="0" dirty="0">
                  <a:solidFill>
                    <a:srgbClr val="FFFFFF"/>
                  </a:solidFill>
                  <a:effectLst>
                    <a:glow rad="63500">
                      <a:schemeClr val="accent4">
                        <a:satMod val="175000"/>
                        <a:alpha val="30000"/>
                      </a:schemeClr>
                    </a:glow>
                  </a:effectLst>
                </a:rPr>
                <a:t>истинно только когда оба исходных высказывания истинны, например, A И B: «идёт дождь, и я взял зонт"</a:t>
              </a: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E02F1D81-9B29-427C-BEF0-AF59A9FF72B4}"/>
              </a:ext>
            </a:extLst>
          </p:cNvPr>
          <p:cNvGrpSpPr/>
          <p:nvPr/>
        </p:nvGrpSpPr>
        <p:grpSpPr>
          <a:xfrm>
            <a:off x="5213350" y="3859071"/>
            <a:ext cx="6705935" cy="1426598"/>
            <a:chOff x="228600" y="1593844"/>
            <a:chExt cx="6981840" cy="1426598"/>
          </a:xfrm>
        </p:grpSpPr>
        <p:sp>
          <p:nvSpPr>
            <p:cNvPr id="9" name="Text 2">
              <a:extLst>
                <a:ext uri="{FF2B5EF4-FFF2-40B4-BE49-F238E27FC236}">
                  <a16:creationId xmlns:a16="http://schemas.microsoft.com/office/drawing/2014/main" id="{D9AAEE29-1FC3-41F6-8762-25D07C7F2A8D}"/>
                </a:ext>
              </a:extLst>
            </p:cNvPr>
            <p:cNvSpPr/>
            <p:nvPr/>
          </p:nvSpPr>
          <p:spPr>
            <a:xfrm>
              <a:off x="459632" y="1593844"/>
              <a:ext cx="6750808" cy="703895"/>
            </a:xfrm>
            <a:prstGeom prst="rect">
              <a:avLst/>
            </a:prstGeom>
            <a:solidFill>
              <a:srgbClr val="000000">
                <a:alpha val="60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>
                <a:lnSpc>
                  <a:spcPts val="275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2400" kern="0" dirty="0">
                  <a:solidFill>
                    <a:srgbClr val="FFFFFF"/>
                  </a:solidFill>
                  <a:effectLst>
                    <a:glow rad="63500">
                      <a:schemeClr val="bg1">
                        <a:alpha val="25000"/>
                      </a:schemeClr>
                    </a:glow>
                  </a:effectLst>
                  <a:latin typeface="Calibri"/>
                </a:rPr>
                <a:t>ИЛИ (логическое сложение, дизъюнкция, ∨, </a:t>
              </a:r>
              <a:r>
                <a:rPr lang="en-US" sz="2400" kern="0" dirty="0">
                  <a:solidFill>
                    <a:srgbClr val="FFFFFF"/>
                  </a:solidFill>
                  <a:effectLst>
                    <a:glow rad="63500">
                      <a:schemeClr val="bg1">
                        <a:alpha val="25000"/>
                      </a:schemeClr>
                    </a:glow>
                  </a:effectLst>
                  <a:latin typeface="Calibri"/>
                </a:rPr>
                <a:t>OR)</a:t>
              </a:r>
            </a:p>
          </p:txBody>
        </p:sp>
        <p:sp>
          <p:nvSpPr>
            <p:cNvPr id="10" name="Овал 5">
              <a:extLst>
                <a:ext uri="{FF2B5EF4-FFF2-40B4-BE49-F238E27FC236}">
                  <a16:creationId xmlns:a16="http://schemas.microsoft.com/office/drawing/2014/main" id="{96F17381-9DBF-4851-BBDF-AC2D30E9B9CE}"/>
                </a:ext>
              </a:extLst>
            </p:cNvPr>
            <p:cNvSpPr/>
            <p:nvPr/>
          </p:nvSpPr>
          <p:spPr>
            <a:xfrm>
              <a:off x="228600" y="1688576"/>
              <a:ext cx="143295" cy="14477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noFill/>
            <a:ln w="12701" cap="flat">
              <a:solidFill>
                <a:srgbClr val="F9F9FC"/>
              </a:solidFill>
              <a:prstDash val="solid"/>
              <a:miter/>
            </a:ln>
            <a:effectLst>
              <a:glow rad="101600">
                <a:schemeClr val="bg1">
                  <a:alpha val="40000"/>
                </a:schemeClr>
              </a:glo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/>
              <a:endParaRPr lang="ru-RU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2AA8C20-C4E6-445C-BF19-9BD427BD9710}"/>
                </a:ext>
              </a:extLst>
            </p:cNvPr>
            <p:cNvSpPr txBox="1"/>
            <p:nvPr/>
          </p:nvSpPr>
          <p:spPr>
            <a:xfrm>
              <a:off x="852098" y="2004779"/>
              <a:ext cx="6358342" cy="1015663"/>
            </a:xfrm>
            <a:prstGeom prst="rect">
              <a:avLst/>
            </a:prstGeom>
            <a:solidFill>
              <a:srgbClr val="000000">
                <a:alpha val="70000"/>
              </a:srgbClr>
            </a:solidFill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285750" lvl="0" indent="-285750">
                <a:buSzPct val="100000"/>
                <a:buFont typeface="Arial" pitchFamily="34"/>
                <a:buChar char="•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2000" kern="0" dirty="0">
                  <a:solidFill>
                    <a:srgbClr val="FFFFFF"/>
                  </a:solidFill>
                  <a:effectLst>
                    <a:glow rad="63500">
                      <a:schemeClr val="accent4">
                        <a:satMod val="175000"/>
                        <a:alpha val="30000"/>
                      </a:schemeClr>
                    </a:glow>
                  </a:effectLst>
                </a:rPr>
                <a:t>ложно только когда оба исходных высказывания ложны, например, A ИЛИ B: «идёт дождь или я взял зонт (или и то, и другое)"</a:t>
              </a: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1D8FA25E-546A-43AA-85A3-FC60F04D6793}"/>
              </a:ext>
            </a:extLst>
          </p:cNvPr>
          <p:cNvGrpSpPr/>
          <p:nvPr/>
        </p:nvGrpSpPr>
        <p:grpSpPr>
          <a:xfrm>
            <a:off x="5213350" y="5477642"/>
            <a:ext cx="6705935" cy="1118821"/>
            <a:chOff x="228600" y="1593844"/>
            <a:chExt cx="6981840" cy="1118821"/>
          </a:xfrm>
        </p:grpSpPr>
        <p:sp>
          <p:nvSpPr>
            <p:cNvPr id="13" name="Text 2">
              <a:extLst>
                <a:ext uri="{FF2B5EF4-FFF2-40B4-BE49-F238E27FC236}">
                  <a16:creationId xmlns:a16="http://schemas.microsoft.com/office/drawing/2014/main" id="{B93928BC-A82D-4D6E-A378-463934A19C4D}"/>
                </a:ext>
              </a:extLst>
            </p:cNvPr>
            <p:cNvSpPr/>
            <p:nvPr/>
          </p:nvSpPr>
          <p:spPr>
            <a:xfrm>
              <a:off x="459632" y="1593844"/>
              <a:ext cx="6750808" cy="703895"/>
            </a:xfrm>
            <a:prstGeom prst="rect">
              <a:avLst/>
            </a:prstGeom>
            <a:solidFill>
              <a:srgbClr val="000000">
                <a:alpha val="60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>
                <a:lnSpc>
                  <a:spcPts val="275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2400" kern="0" dirty="0">
                  <a:solidFill>
                    <a:srgbClr val="FFFFFF"/>
                  </a:solidFill>
                  <a:effectLst>
                    <a:glow rad="63500">
                      <a:schemeClr val="bg1">
                        <a:alpha val="25000"/>
                      </a:schemeClr>
                    </a:glow>
                  </a:effectLst>
                  <a:latin typeface="Calibri"/>
                </a:rPr>
                <a:t>НЕ (отрицание, инверсия,  ¬, </a:t>
              </a:r>
              <a:r>
                <a:rPr lang="en-US" sz="2400" kern="0" dirty="0">
                  <a:solidFill>
                    <a:srgbClr val="FFFFFF"/>
                  </a:solidFill>
                  <a:effectLst>
                    <a:glow rad="63500">
                      <a:schemeClr val="bg1">
                        <a:alpha val="25000"/>
                      </a:schemeClr>
                    </a:glow>
                  </a:effectLst>
                  <a:latin typeface="Calibri"/>
                </a:rPr>
                <a:t>NOT)</a:t>
              </a:r>
            </a:p>
          </p:txBody>
        </p:sp>
        <p:sp>
          <p:nvSpPr>
            <p:cNvPr id="14" name="Овал 5">
              <a:extLst>
                <a:ext uri="{FF2B5EF4-FFF2-40B4-BE49-F238E27FC236}">
                  <a16:creationId xmlns:a16="http://schemas.microsoft.com/office/drawing/2014/main" id="{09A1FE84-C0A6-4D70-8D25-26CC1C86BE02}"/>
                </a:ext>
              </a:extLst>
            </p:cNvPr>
            <p:cNvSpPr/>
            <p:nvPr/>
          </p:nvSpPr>
          <p:spPr>
            <a:xfrm>
              <a:off x="228600" y="1688576"/>
              <a:ext cx="143295" cy="14477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noFill/>
            <a:ln w="12701" cap="flat">
              <a:solidFill>
                <a:srgbClr val="F9F9FC"/>
              </a:solidFill>
              <a:prstDash val="solid"/>
              <a:miter/>
            </a:ln>
            <a:effectLst>
              <a:glow rad="101600">
                <a:schemeClr val="bg1">
                  <a:alpha val="40000"/>
                </a:schemeClr>
              </a:glo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/>
              <a:endParaRPr lang="ru-RU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6DB6C55-C96A-4B2D-B58A-80AD1C561614}"/>
                </a:ext>
              </a:extLst>
            </p:cNvPr>
            <p:cNvSpPr txBox="1"/>
            <p:nvPr/>
          </p:nvSpPr>
          <p:spPr>
            <a:xfrm>
              <a:off x="852098" y="2004779"/>
              <a:ext cx="6358342" cy="707886"/>
            </a:xfrm>
            <a:prstGeom prst="rect">
              <a:avLst/>
            </a:prstGeom>
            <a:solidFill>
              <a:srgbClr val="000000">
                <a:alpha val="70000"/>
              </a:srgbClr>
            </a:solidFill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285750" lvl="0" indent="-285750">
                <a:buSzPct val="100000"/>
                <a:buFont typeface="Arial" pitchFamily="34"/>
                <a:buChar char="•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2000" kern="0" dirty="0">
                  <a:solidFill>
                    <a:srgbClr val="FFFFFF"/>
                  </a:solidFill>
                  <a:effectLst>
                    <a:glow rad="63500">
                      <a:schemeClr val="accent4">
                        <a:satMod val="175000"/>
                        <a:alpha val="30000"/>
                      </a:schemeClr>
                    </a:glow>
                  </a:effectLst>
                </a:rPr>
                <a:t>меняет логическое значение на противоположное, например, НЕ A: «дождь не идёт"</a:t>
              </a:r>
            </a:p>
          </p:txBody>
        </p:sp>
      </p:grp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8B6EC5F-37E8-48A6-8D84-D1D6B687E6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238098"/>
            <a:ext cx="5143500" cy="6858000"/>
          </a:xfrm>
          <a:prstGeom prst="rect">
            <a:avLst/>
          </a:prstGeom>
        </p:spPr>
      </p:pic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528A378B-5A56-975B-A39A-415CF250C00D}"/>
              </a:ext>
            </a:extLst>
          </p:cNvPr>
          <p:cNvGrpSpPr/>
          <p:nvPr/>
        </p:nvGrpSpPr>
        <p:grpSpPr>
          <a:xfrm>
            <a:off x="5262000" y="2285630"/>
            <a:ext cx="6705935" cy="1426598"/>
            <a:chOff x="228600" y="1593844"/>
            <a:chExt cx="6981840" cy="1426598"/>
          </a:xfrm>
        </p:grpSpPr>
        <p:sp>
          <p:nvSpPr>
            <p:cNvPr id="18" name="Text 2">
              <a:extLst>
                <a:ext uri="{FF2B5EF4-FFF2-40B4-BE49-F238E27FC236}">
                  <a16:creationId xmlns:a16="http://schemas.microsoft.com/office/drawing/2014/main" id="{E475A9E3-0965-8219-0FFD-176DD9F2759E}"/>
                </a:ext>
              </a:extLst>
            </p:cNvPr>
            <p:cNvSpPr/>
            <p:nvPr/>
          </p:nvSpPr>
          <p:spPr>
            <a:xfrm>
              <a:off x="459632" y="1593844"/>
              <a:ext cx="6750808" cy="703895"/>
            </a:xfrm>
            <a:prstGeom prst="rect">
              <a:avLst/>
            </a:prstGeom>
            <a:solidFill>
              <a:srgbClr val="000000">
                <a:alpha val="60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>
                <a:lnSpc>
                  <a:spcPts val="275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2400" kern="0" dirty="0">
                  <a:solidFill>
                    <a:srgbClr val="FFFFFF"/>
                  </a:solidFill>
                  <a:effectLst>
                    <a:glow rad="63500">
                      <a:schemeClr val="bg1">
                        <a:alpha val="25000"/>
                      </a:schemeClr>
                    </a:glow>
                  </a:effectLst>
                  <a:latin typeface="Calibri"/>
                </a:rPr>
                <a:t>И (логическое умножение, конъюнкция, ∧, </a:t>
              </a:r>
              <a:r>
                <a:rPr lang="en-US" sz="2400" kern="0" dirty="0">
                  <a:solidFill>
                    <a:srgbClr val="FFFFFF"/>
                  </a:solidFill>
                  <a:effectLst>
                    <a:glow rad="63500">
                      <a:schemeClr val="bg1">
                        <a:alpha val="25000"/>
                      </a:schemeClr>
                    </a:glow>
                  </a:effectLst>
                  <a:latin typeface="Calibri"/>
                </a:rPr>
                <a:t>AND)</a:t>
              </a:r>
            </a:p>
          </p:txBody>
        </p:sp>
        <p:sp>
          <p:nvSpPr>
            <p:cNvPr id="19" name="Овал 5">
              <a:extLst>
                <a:ext uri="{FF2B5EF4-FFF2-40B4-BE49-F238E27FC236}">
                  <a16:creationId xmlns:a16="http://schemas.microsoft.com/office/drawing/2014/main" id="{7D596BF2-D2B6-F443-F4E7-9EAAD60A6B43}"/>
                </a:ext>
              </a:extLst>
            </p:cNvPr>
            <p:cNvSpPr/>
            <p:nvPr/>
          </p:nvSpPr>
          <p:spPr>
            <a:xfrm>
              <a:off x="228600" y="1688576"/>
              <a:ext cx="143295" cy="14477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noFill/>
            <a:ln w="12701" cap="flat">
              <a:solidFill>
                <a:srgbClr val="F9F9FC"/>
              </a:solidFill>
              <a:prstDash val="solid"/>
              <a:miter/>
            </a:ln>
            <a:effectLst>
              <a:glow rad="101600">
                <a:schemeClr val="bg1">
                  <a:alpha val="40000"/>
                </a:schemeClr>
              </a:glo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/>
              <a:endParaRPr lang="ru-RU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34BCC12-D566-ECEC-54E2-115D17E3F7B3}"/>
                </a:ext>
              </a:extLst>
            </p:cNvPr>
            <p:cNvSpPr txBox="1"/>
            <p:nvPr/>
          </p:nvSpPr>
          <p:spPr>
            <a:xfrm>
              <a:off x="852098" y="2004779"/>
              <a:ext cx="6358342" cy="1015663"/>
            </a:xfrm>
            <a:prstGeom prst="rect">
              <a:avLst/>
            </a:prstGeom>
            <a:solidFill>
              <a:srgbClr val="000000">
                <a:alpha val="70000"/>
              </a:srgbClr>
            </a:solidFill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285750" lvl="0" indent="-285750">
                <a:buSzPct val="100000"/>
                <a:buFont typeface="Arial" pitchFamily="34"/>
                <a:buChar char="•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2000" kern="0" dirty="0">
                  <a:solidFill>
                    <a:srgbClr val="FFFFFF"/>
                  </a:solidFill>
                  <a:effectLst>
                    <a:glow rad="63500">
                      <a:schemeClr val="accent4">
                        <a:satMod val="175000"/>
                        <a:alpha val="30000"/>
                      </a:schemeClr>
                    </a:glow>
                  </a:effectLst>
                </a:rPr>
                <a:t>истинно только когда оба исходных высказывания истинны, например, A И B: «идёт дождь, и я взял зонт"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8009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2">
            <a:extLst>
              <a:ext uri="{FF2B5EF4-FFF2-40B4-BE49-F238E27FC236}">
                <a16:creationId xmlns:a16="http://schemas.microsoft.com/office/drawing/2014/main" id="{EFB601CB-9216-42BF-81B9-2ECC19062FFA}"/>
              </a:ext>
            </a:extLst>
          </p:cNvPr>
          <p:cNvSpPr/>
          <p:nvPr/>
        </p:nvSpPr>
        <p:spPr>
          <a:xfrm>
            <a:off x="210003" y="300477"/>
            <a:ext cx="6749143" cy="1202246"/>
          </a:xfrm>
          <a:prstGeom prst="rect">
            <a:avLst/>
          </a:prstGeom>
          <a:noFill/>
          <a:ln w="22229" cap="flat">
            <a:solidFill>
              <a:srgbClr val="F3F7FA"/>
            </a:solidFill>
            <a:prstDash val="solid"/>
            <a:miter/>
          </a:ln>
          <a:effectLst>
            <a:glow rad="101600">
              <a:srgbClr val="FFC000">
                <a:alpha val="40000"/>
              </a:srgbClr>
            </a:glo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/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1984C8E5-B311-4AFE-AC32-409F76DBB6B1}"/>
              </a:ext>
            </a:extLst>
          </p:cNvPr>
          <p:cNvSpPr txBox="1"/>
          <p:nvPr/>
        </p:nvSpPr>
        <p:spPr>
          <a:xfrm>
            <a:off x="301069" y="360302"/>
            <a:ext cx="6541964" cy="1077218"/>
          </a:xfrm>
          <a:prstGeom prst="rect">
            <a:avLst/>
          </a:prstGeom>
          <a:solidFill>
            <a:srgbClr val="000000">
              <a:alpha val="60000"/>
            </a:srgbClr>
          </a:solidFill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200" b="1" dirty="0">
                <a:solidFill>
                  <a:srgbClr val="FFFFFF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ПРАВИЛА ЗАПИСИ И ПРИОРИТЕТ ЛОГИЧЕСКИХ ОПЕРАЦИЙ</a:t>
            </a:r>
            <a:endParaRPr lang="ru-RU" sz="3200" i="0" u="none" strike="noStrike" kern="1200" cap="none" spc="0" baseline="0" dirty="0">
              <a:solidFill>
                <a:srgbClr val="FFFFFF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uFillTx/>
              <a:latin typeface="Calibri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85FB10DD-177B-49BC-8B74-AD18B2DC7A90}"/>
              </a:ext>
            </a:extLst>
          </p:cNvPr>
          <p:cNvGrpSpPr/>
          <p:nvPr/>
        </p:nvGrpSpPr>
        <p:grpSpPr>
          <a:xfrm>
            <a:off x="301069" y="2206528"/>
            <a:ext cx="6658077" cy="1385470"/>
            <a:chOff x="228600" y="1593844"/>
            <a:chExt cx="6932013" cy="1385470"/>
          </a:xfrm>
        </p:grpSpPr>
        <p:sp>
          <p:nvSpPr>
            <p:cNvPr id="5" name="Text 2">
              <a:extLst>
                <a:ext uri="{FF2B5EF4-FFF2-40B4-BE49-F238E27FC236}">
                  <a16:creationId xmlns:a16="http://schemas.microsoft.com/office/drawing/2014/main" id="{2FD07887-75A6-43DE-951A-41023016802B}"/>
                </a:ext>
              </a:extLst>
            </p:cNvPr>
            <p:cNvSpPr/>
            <p:nvPr/>
          </p:nvSpPr>
          <p:spPr>
            <a:xfrm>
              <a:off x="459632" y="1593844"/>
              <a:ext cx="6700981" cy="703895"/>
            </a:xfrm>
            <a:prstGeom prst="rect">
              <a:avLst/>
            </a:prstGeom>
            <a:solidFill>
              <a:srgbClr val="000000">
                <a:alpha val="60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>
                <a:lnSpc>
                  <a:spcPts val="275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2400" kern="0" dirty="0">
                  <a:solidFill>
                    <a:srgbClr val="FFFFFF"/>
                  </a:solidFill>
                  <a:effectLst>
                    <a:glow rad="63500">
                      <a:schemeClr val="bg1">
                        <a:alpha val="25000"/>
                      </a:schemeClr>
                    </a:glow>
                  </a:effectLst>
                  <a:latin typeface="Calibri"/>
                </a:rPr>
                <a:t>Приоритет логических операций</a:t>
              </a:r>
              <a:endParaRPr lang="en-US" sz="2400" kern="0" dirty="0">
                <a:solidFill>
                  <a:srgbClr val="FFFFFF"/>
                </a:solidFill>
                <a:effectLst>
                  <a:glow rad="63500">
                    <a:schemeClr val="bg1">
                      <a:alpha val="25000"/>
                    </a:schemeClr>
                  </a:glow>
                </a:effectLst>
                <a:latin typeface="Calibri"/>
              </a:endParaRPr>
            </a:p>
          </p:txBody>
        </p:sp>
        <p:sp>
          <p:nvSpPr>
            <p:cNvPr id="6" name="Овал 5">
              <a:extLst>
                <a:ext uri="{FF2B5EF4-FFF2-40B4-BE49-F238E27FC236}">
                  <a16:creationId xmlns:a16="http://schemas.microsoft.com/office/drawing/2014/main" id="{A3A37F35-89F4-4B27-B2A1-AD9310B6834D}"/>
                </a:ext>
              </a:extLst>
            </p:cNvPr>
            <p:cNvSpPr/>
            <p:nvPr/>
          </p:nvSpPr>
          <p:spPr>
            <a:xfrm>
              <a:off x="228600" y="1688576"/>
              <a:ext cx="143295" cy="14477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noFill/>
            <a:ln w="12701" cap="flat">
              <a:solidFill>
                <a:srgbClr val="F9F9FC"/>
              </a:solidFill>
              <a:prstDash val="solid"/>
              <a:miter/>
            </a:ln>
            <a:effectLst>
              <a:glow rad="101600">
                <a:schemeClr val="bg1">
                  <a:alpha val="40000"/>
                </a:schemeClr>
              </a:glo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/>
              <a:endParaRPr lang="ru-RU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E37F6EA-E1DE-4933-8294-1769B3F112BA}"/>
                </a:ext>
              </a:extLst>
            </p:cNvPr>
            <p:cNvSpPr txBox="1"/>
            <p:nvPr/>
          </p:nvSpPr>
          <p:spPr>
            <a:xfrm>
              <a:off x="852098" y="2119079"/>
              <a:ext cx="6308515" cy="860235"/>
            </a:xfrm>
            <a:prstGeom prst="rect">
              <a:avLst/>
            </a:prstGeom>
            <a:solidFill>
              <a:srgbClr val="000000">
                <a:alpha val="70000"/>
              </a:srgbClr>
            </a:solidFill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285750" lvl="0" indent="-285750">
                <a:lnSpc>
                  <a:spcPct val="130000"/>
                </a:lnSpc>
                <a:buSzPct val="100000"/>
                <a:buFont typeface="Arial" pitchFamily="34"/>
                <a:buChar char="•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2000" kern="0" dirty="0">
                  <a:solidFill>
                    <a:srgbClr val="FFFFFF"/>
                  </a:solidFill>
                  <a:effectLst>
                    <a:glow rad="63500">
                      <a:schemeClr val="accent4">
                        <a:satMod val="175000"/>
                        <a:alpha val="30000"/>
                      </a:schemeClr>
                    </a:glow>
                  </a:effectLst>
                </a:rPr>
                <a:t>1. Действие в скобках; 2. Отрицание; 3. Логическое умножение; 4. Логическое сложение</a:t>
              </a: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B26C5F2E-4140-4306-95DE-B9F694EEBD47}"/>
              </a:ext>
            </a:extLst>
          </p:cNvPr>
          <p:cNvGrpSpPr/>
          <p:nvPr/>
        </p:nvGrpSpPr>
        <p:grpSpPr>
          <a:xfrm>
            <a:off x="301069" y="4117233"/>
            <a:ext cx="6658077" cy="1810972"/>
            <a:chOff x="228600" y="1593844"/>
            <a:chExt cx="6932013" cy="1810972"/>
          </a:xfrm>
        </p:grpSpPr>
        <p:sp>
          <p:nvSpPr>
            <p:cNvPr id="9" name="Text 2">
              <a:extLst>
                <a:ext uri="{FF2B5EF4-FFF2-40B4-BE49-F238E27FC236}">
                  <a16:creationId xmlns:a16="http://schemas.microsoft.com/office/drawing/2014/main" id="{A1111706-895B-4F6B-8C50-357FDAF0F0AF}"/>
                </a:ext>
              </a:extLst>
            </p:cNvPr>
            <p:cNvSpPr/>
            <p:nvPr/>
          </p:nvSpPr>
          <p:spPr>
            <a:xfrm>
              <a:off x="459632" y="1593844"/>
              <a:ext cx="6700981" cy="703895"/>
            </a:xfrm>
            <a:prstGeom prst="rect">
              <a:avLst/>
            </a:prstGeom>
            <a:solidFill>
              <a:srgbClr val="000000">
                <a:alpha val="60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>
                <a:lnSpc>
                  <a:spcPts val="275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2400" kern="0" dirty="0">
                  <a:solidFill>
                    <a:srgbClr val="FFFFFF"/>
                  </a:solidFill>
                  <a:effectLst>
                    <a:glow rad="63500">
                      <a:schemeClr val="bg1">
                        <a:alpha val="25000"/>
                      </a:schemeClr>
                    </a:glow>
                  </a:effectLst>
                  <a:latin typeface="Calibri"/>
                </a:rPr>
                <a:t>Правила записи логических операций</a:t>
              </a:r>
              <a:endParaRPr lang="en-US" sz="2400" kern="0" dirty="0">
                <a:solidFill>
                  <a:srgbClr val="FFFFFF"/>
                </a:solidFill>
                <a:effectLst>
                  <a:glow rad="63500">
                    <a:schemeClr val="bg1">
                      <a:alpha val="25000"/>
                    </a:schemeClr>
                  </a:glow>
                </a:effectLst>
                <a:latin typeface="Calibri"/>
              </a:endParaRPr>
            </a:p>
          </p:txBody>
        </p:sp>
        <p:sp>
          <p:nvSpPr>
            <p:cNvPr id="10" name="Овал 5">
              <a:extLst>
                <a:ext uri="{FF2B5EF4-FFF2-40B4-BE49-F238E27FC236}">
                  <a16:creationId xmlns:a16="http://schemas.microsoft.com/office/drawing/2014/main" id="{D990102D-DDAC-44FE-A91A-5E6417830780}"/>
                </a:ext>
              </a:extLst>
            </p:cNvPr>
            <p:cNvSpPr/>
            <p:nvPr/>
          </p:nvSpPr>
          <p:spPr>
            <a:xfrm>
              <a:off x="228600" y="1688576"/>
              <a:ext cx="143295" cy="14477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noFill/>
            <a:ln w="12701" cap="flat">
              <a:solidFill>
                <a:srgbClr val="F9F9FC"/>
              </a:solidFill>
              <a:prstDash val="solid"/>
              <a:miter/>
            </a:ln>
            <a:effectLst>
              <a:glow rad="101600">
                <a:schemeClr val="bg1">
                  <a:alpha val="40000"/>
                </a:schemeClr>
              </a:glo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/>
              <a:endParaRPr lang="ru-RU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FE0B017-1078-40B9-A24D-8CCAF3DD26DC}"/>
                </a:ext>
              </a:extLst>
            </p:cNvPr>
            <p:cNvSpPr txBox="1"/>
            <p:nvPr/>
          </p:nvSpPr>
          <p:spPr>
            <a:xfrm>
              <a:off x="852098" y="2119079"/>
              <a:ext cx="6308515" cy="1285737"/>
            </a:xfrm>
            <a:prstGeom prst="rect">
              <a:avLst/>
            </a:prstGeom>
            <a:solidFill>
              <a:srgbClr val="000000">
                <a:alpha val="70000"/>
              </a:srgbClr>
            </a:solidFill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285750" lvl="0" indent="-285750">
                <a:lnSpc>
                  <a:spcPct val="133000"/>
                </a:lnSpc>
                <a:buSzPct val="100000"/>
                <a:buFont typeface="Arial" pitchFamily="34"/>
                <a:buChar char="•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2000" kern="0" dirty="0">
                  <a:solidFill>
                    <a:srgbClr val="FFFFFF"/>
                  </a:solidFill>
                  <a:effectLst>
                    <a:glow rad="63500">
                      <a:schemeClr val="accent4">
                        <a:satMod val="175000"/>
                        <a:alpha val="30000"/>
                      </a:schemeClr>
                    </a:glow>
                  </a:effectLst>
                </a:rPr>
                <a:t>В составных высказываниях логические операции нумеруются в зависимости от приоритета выполнения</a:t>
              </a:r>
            </a:p>
          </p:txBody>
        </p:sp>
      </p:grp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844DCD3-B63C-4801-9929-837509E19C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339" y="0"/>
            <a:ext cx="44986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31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">
            <a:extLst>
              <a:ext uri="{FF2B5EF4-FFF2-40B4-BE49-F238E27FC236}">
                <a16:creationId xmlns:a16="http://schemas.microsoft.com/office/drawing/2014/main" id="{8093909D-FB6F-4C42-BB9A-A1A3C7BA5BC6}"/>
              </a:ext>
            </a:extLst>
          </p:cNvPr>
          <p:cNvSpPr/>
          <p:nvPr/>
        </p:nvSpPr>
        <p:spPr>
          <a:xfrm>
            <a:off x="5067300" y="261537"/>
            <a:ext cx="6900635" cy="773513"/>
          </a:xfrm>
          <a:prstGeom prst="rect">
            <a:avLst/>
          </a:prstGeom>
          <a:noFill/>
          <a:ln w="22229" cap="flat">
            <a:solidFill>
              <a:srgbClr val="F3F7FA"/>
            </a:solidFill>
            <a:prstDash val="solid"/>
            <a:miter/>
          </a:ln>
          <a:effectLst>
            <a:glow rad="101600">
              <a:srgbClr val="FFC000">
                <a:alpha val="40000"/>
              </a:srgbClr>
            </a:glo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/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154DF1F7-C942-4109-956F-5DA705DA2C26}"/>
              </a:ext>
            </a:extLst>
          </p:cNvPr>
          <p:cNvSpPr txBox="1"/>
          <p:nvPr/>
        </p:nvSpPr>
        <p:spPr>
          <a:xfrm>
            <a:off x="5181600" y="321363"/>
            <a:ext cx="6670222" cy="584775"/>
          </a:xfrm>
          <a:prstGeom prst="rect">
            <a:avLst/>
          </a:prstGeom>
          <a:solidFill>
            <a:srgbClr val="000000">
              <a:alpha val="60000"/>
            </a:srgbClr>
          </a:solidFill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200" b="1" dirty="0">
                <a:solidFill>
                  <a:srgbClr val="FFFFFF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ЭТАПЫ ОПРЕДЕЛЕНИЯ ИСТИННОСТИ </a:t>
            </a:r>
            <a:endParaRPr lang="ru-RU" sz="3200" i="0" u="none" strike="noStrike" kern="1200" cap="none" spc="0" baseline="0" dirty="0">
              <a:solidFill>
                <a:srgbClr val="FFFFFF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uFillTx/>
              <a:latin typeface="Calibri"/>
            </a:endParaRP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E0E9478E-4BBD-4008-9F24-63BB76D3B19B}"/>
              </a:ext>
            </a:extLst>
          </p:cNvPr>
          <p:cNvGrpSpPr/>
          <p:nvPr/>
        </p:nvGrpSpPr>
        <p:grpSpPr>
          <a:xfrm>
            <a:off x="5018650" y="1773896"/>
            <a:ext cx="6705935" cy="703895"/>
            <a:chOff x="228600" y="1593844"/>
            <a:chExt cx="6981840" cy="703895"/>
          </a:xfrm>
        </p:grpSpPr>
        <p:sp>
          <p:nvSpPr>
            <p:cNvPr id="7" name="Text 2">
              <a:extLst>
                <a:ext uri="{FF2B5EF4-FFF2-40B4-BE49-F238E27FC236}">
                  <a16:creationId xmlns:a16="http://schemas.microsoft.com/office/drawing/2014/main" id="{57959A40-BE8F-461E-AD22-8AF3CFCC82FB}"/>
                </a:ext>
              </a:extLst>
            </p:cNvPr>
            <p:cNvSpPr/>
            <p:nvPr/>
          </p:nvSpPr>
          <p:spPr>
            <a:xfrm>
              <a:off x="459632" y="1593844"/>
              <a:ext cx="6750808" cy="703895"/>
            </a:xfrm>
            <a:prstGeom prst="rect">
              <a:avLst/>
            </a:prstGeom>
            <a:solidFill>
              <a:srgbClr val="000000">
                <a:alpha val="60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>
                <a:lnSpc>
                  <a:spcPts val="275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2400" kern="0" dirty="0">
                  <a:solidFill>
                    <a:srgbClr val="FFFFFF"/>
                  </a:solidFill>
                  <a:effectLst>
                    <a:glow rad="63500">
                      <a:schemeClr val="bg1">
                        <a:alpha val="25000"/>
                      </a:schemeClr>
                    </a:glow>
                  </a:effectLst>
                  <a:latin typeface="Calibri"/>
                </a:rPr>
                <a:t>1. Определить истинность простых высказываний</a:t>
              </a:r>
              <a:endParaRPr lang="en-US" sz="2400" kern="0" dirty="0">
                <a:solidFill>
                  <a:srgbClr val="FFFFFF"/>
                </a:solidFill>
                <a:effectLst>
                  <a:glow rad="63500">
                    <a:schemeClr val="bg1">
                      <a:alpha val="25000"/>
                    </a:schemeClr>
                  </a:glow>
                </a:effectLst>
                <a:latin typeface="Calibri"/>
              </a:endParaRPr>
            </a:p>
          </p:txBody>
        </p:sp>
        <p:sp>
          <p:nvSpPr>
            <p:cNvPr id="8" name="Овал 5">
              <a:extLst>
                <a:ext uri="{FF2B5EF4-FFF2-40B4-BE49-F238E27FC236}">
                  <a16:creationId xmlns:a16="http://schemas.microsoft.com/office/drawing/2014/main" id="{EEEBA7C5-1512-4DB8-8E91-FD2D737076F7}"/>
                </a:ext>
              </a:extLst>
            </p:cNvPr>
            <p:cNvSpPr/>
            <p:nvPr/>
          </p:nvSpPr>
          <p:spPr>
            <a:xfrm>
              <a:off x="228600" y="1688576"/>
              <a:ext cx="143295" cy="14477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noFill/>
            <a:ln w="12701" cap="flat">
              <a:solidFill>
                <a:srgbClr val="F9F9FC"/>
              </a:solidFill>
              <a:prstDash val="solid"/>
              <a:miter/>
            </a:ln>
            <a:effectLst>
              <a:glow rad="101600">
                <a:schemeClr val="bg1">
                  <a:alpha val="40000"/>
                </a:schemeClr>
              </a:glo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/>
              <a:endParaRPr lang="ru-RU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BB838329-4B59-469B-833D-3698A21503CA}"/>
              </a:ext>
            </a:extLst>
          </p:cNvPr>
          <p:cNvGrpSpPr/>
          <p:nvPr/>
        </p:nvGrpSpPr>
        <p:grpSpPr>
          <a:xfrm>
            <a:off x="5018650" y="3189706"/>
            <a:ext cx="6705935" cy="1118821"/>
            <a:chOff x="228600" y="1593844"/>
            <a:chExt cx="6981840" cy="1118821"/>
          </a:xfrm>
        </p:grpSpPr>
        <p:sp>
          <p:nvSpPr>
            <p:cNvPr id="11" name="Text 2">
              <a:extLst>
                <a:ext uri="{FF2B5EF4-FFF2-40B4-BE49-F238E27FC236}">
                  <a16:creationId xmlns:a16="http://schemas.microsoft.com/office/drawing/2014/main" id="{59DBFD76-3239-4CAF-95AD-A9EC6AADBFE0}"/>
                </a:ext>
              </a:extLst>
            </p:cNvPr>
            <p:cNvSpPr/>
            <p:nvPr/>
          </p:nvSpPr>
          <p:spPr>
            <a:xfrm>
              <a:off x="459632" y="1593844"/>
              <a:ext cx="6750808" cy="1118821"/>
            </a:xfrm>
            <a:prstGeom prst="rect">
              <a:avLst/>
            </a:prstGeom>
            <a:solidFill>
              <a:srgbClr val="000000">
                <a:alpha val="60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>
                <a:lnSpc>
                  <a:spcPts val="275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2400" kern="0" dirty="0">
                  <a:solidFill>
                    <a:srgbClr val="FFFFFF"/>
                  </a:solidFill>
                  <a:effectLst>
                    <a:glow rad="63500">
                      <a:schemeClr val="bg1">
                        <a:alpha val="25000"/>
                      </a:schemeClr>
                    </a:glow>
                  </a:effectLst>
                  <a:latin typeface="Calibri"/>
                </a:rPr>
                <a:t>2. Записать логическое выражение, содержащее логические значения, логические переменные, логические операции, скобки.</a:t>
              </a:r>
              <a:endParaRPr lang="en-US" sz="2400" kern="0" dirty="0">
                <a:solidFill>
                  <a:srgbClr val="FFFFFF"/>
                </a:solidFill>
                <a:effectLst>
                  <a:glow rad="63500">
                    <a:schemeClr val="bg1">
                      <a:alpha val="25000"/>
                    </a:schemeClr>
                  </a:glow>
                </a:effectLst>
                <a:latin typeface="Calibri"/>
              </a:endParaRPr>
            </a:p>
          </p:txBody>
        </p:sp>
        <p:sp>
          <p:nvSpPr>
            <p:cNvPr id="12" name="Овал 5">
              <a:extLst>
                <a:ext uri="{FF2B5EF4-FFF2-40B4-BE49-F238E27FC236}">
                  <a16:creationId xmlns:a16="http://schemas.microsoft.com/office/drawing/2014/main" id="{A1CCA572-113A-407E-956B-B5DAA2DAAE5C}"/>
                </a:ext>
              </a:extLst>
            </p:cNvPr>
            <p:cNvSpPr/>
            <p:nvPr/>
          </p:nvSpPr>
          <p:spPr>
            <a:xfrm>
              <a:off x="228600" y="1688576"/>
              <a:ext cx="143295" cy="14477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noFill/>
            <a:ln w="12701" cap="flat">
              <a:solidFill>
                <a:srgbClr val="F9F9FC"/>
              </a:solidFill>
              <a:prstDash val="solid"/>
              <a:miter/>
            </a:ln>
            <a:effectLst>
              <a:glow rad="101600">
                <a:schemeClr val="bg1">
                  <a:alpha val="40000"/>
                </a:schemeClr>
              </a:glo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/>
              <a:endParaRPr lang="ru-RU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BCEA3CC1-2D01-413C-B68E-4CEC710714FA}"/>
              </a:ext>
            </a:extLst>
          </p:cNvPr>
          <p:cNvGrpSpPr/>
          <p:nvPr/>
        </p:nvGrpSpPr>
        <p:grpSpPr>
          <a:xfrm>
            <a:off x="5018650" y="5020442"/>
            <a:ext cx="6705935" cy="1118821"/>
            <a:chOff x="228600" y="1593844"/>
            <a:chExt cx="6981840" cy="1118821"/>
          </a:xfrm>
        </p:grpSpPr>
        <p:sp>
          <p:nvSpPr>
            <p:cNvPr id="15" name="Text 2">
              <a:extLst>
                <a:ext uri="{FF2B5EF4-FFF2-40B4-BE49-F238E27FC236}">
                  <a16:creationId xmlns:a16="http://schemas.microsoft.com/office/drawing/2014/main" id="{6FA659C8-6927-444A-AC9F-2BBDB6F54F4C}"/>
                </a:ext>
              </a:extLst>
            </p:cNvPr>
            <p:cNvSpPr/>
            <p:nvPr/>
          </p:nvSpPr>
          <p:spPr>
            <a:xfrm>
              <a:off x="459632" y="1593844"/>
              <a:ext cx="6750808" cy="1118821"/>
            </a:xfrm>
            <a:prstGeom prst="rect">
              <a:avLst/>
            </a:prstGeom>
            <a:solidFill>
              <a:srgbClr val="000000">
                <a:alpha val="60000"/>
              </a:srgbClr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>
                <a:lnSpc>
                  <a:spcPts val="275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2400" kern="0" dirty="0">
                  <a:solidFill>
                    <a:srgbClr val="FFFFFF"/>
                  </a:solidFill>
                  <a:effectLst>
                    <a:glow rad="63500">
                      <a:schemeClr val="bg1">
                        <a:alpha val="25000"/>
                      </a:schemeClr>
                    </a:glow>
                  </a:effectLst>
                  <a:latin typeface="Calibri"/>
                </a:rPr>
                <a:t>Вычислить значение логического выражения, соблюдая приоритет выполнения логических операций</a:t>
              </a:r>
              <a:endParaRPr lang="en-US" sz="2400" kern="0" dirty="0">
                <a:solidFill>
                  <a:srgbClr val="FFFFFF"/>
                </a:solidFill>
                <a:effectLst>
                  <a:glow rad="63500">
                    <a:schemeClr val="bg1">
                      <a:alpha val="25000"/>
                    </a:schemeClr>
                  </a:glow>
                </a:effectLst>
                <a:latin typeface="Calibri"/>
              </a:endParaRPr>
            </a:p>
          </p:txBody>
        </p:sp>
        <p:sp>
          <p:nvSpPr>
            <p:cNvPr id="16" name="Овал 5">
              <a:extLst>
                <a:ext uri="{FF2B5EF4-FFF2-40B4-BE49-F238E27FC236}">
                  <a16:creationId xmlns:a16="http://schemas.microsoft.com/office/drawing/2014/main" id="{55942064-B8AC-44D5-AA46-747536D6246A}"/>
                </a:ext>
              </a:extLst>
            </p:cNvPr>
            <p:cNvSpPr/>
            <p:nvPr/>
          </p:nvSpPr>
          <p:spPr>
            <a:xfrm>
              <a:off x="228600" y="1688576"/>
              <a:ext cx="143295" cy="14477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noFill/>
            <a:ln w="12701" cap="flat">
              <a:solidFill>
                <a:srgbClr val="F9F9FC"/>
              </a:solidFill>
              <a:prstDash val="solid"/>
              <a:miter/>
            </a:ln>
            <a:effectLst>
              <a:glow rad="101600">
                <a:schemeClr val="bg1">
                  <a:alpha val="40000"/>
                </a:schemeClr>
              </a:glo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/>
              <a:endParaRPr lang="ru-RU">
                <a:solidFill>
                  <a:srgbClr val="FFFFFF"/>
                </a:solidFill>
                <a:latin typeface="Calibri"/>
              </a:endParaRPr>
            </a:p>
          </p:txBody>
        </p:sp>
      </p:grp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E8E725-0FF7-47D7-918E-683B282E2A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3350" cy="917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6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D788205-9285-43B5-963A-C76A1A9507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810" y="0"/>
            <a:ext cx="382619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FC4E6D-0179-4630-9109-C751B218C4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585" y="-108857"/>
            <a:ext cx="9499797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73C849C-E278-4943-9E01-4DE3B3F5AF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585" y="-108857"/>
            <a:ext cx="9499797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CDBFB4B-6775-4E25-933C-8B0AE386E01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585" y="-108857"/>
            <a:ext cx="9499797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CB41C9E-DB44-4CF5-977F-4B1F5F8A02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585" y="-108857"/>
            <a:ext cx="94997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1997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9">
      <a:dk1>
        <a:srgbClr val="000000"/>
      </a:dk1>
      <a:lt1>
        <a:sysClr val="window" lastClr="FFFFFF"/>
      </a:lt1>
      <a:dk2>
        <a:srgbClr val="002060"/>
      </a:dk2>
      <a:lt2>
        <a:srgbClr val="FFFFFF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</TotalTime>
  <Words>1468</Words>
  <Application>Microsoft Office PowerPoint</Application>
  <PresentationFormat>Широкоэкранный</PresentationFormat>
  <Paragraphs>311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 Количество участников ОГЭ по учебному предмету информатика по категориям. </vt:lpstr>
      <vt:lpstr>Количество участников ОГЭ по учебному предмету информатика по категориям</vt:lpstr>
      <vt:lpstr>Выявление сложных для участников ОГЭ заданий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Операции конъюнкция и дизъюнкция тесно связаны с операциями над множествами как</vt:lpstr>
      <vt:lpstr>Формула включений - исключений</vt:lpstr>
      <vt:lpstr>Презентация PowerPoint</vt:lpstr>
      <vt:lpstr>Формула включений - исключений</vt:lpstr>
      <vt:lpstr>Сколько страниц будет найдено по запросу Лебедь &amp; Щука &amp; Рак?</vt:lpstr>
      <vt:lpstr>Способ 2. Сокращение сомножителя</vt:lpstr>
      <vt:lpstr>Какое количество страниц (в тысячах) будет найдено по запросу Индукция | Поле | Агроном?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Семен</dc:creator>
  <cp:lastModifiedBy>владимир субботин</cp:lastModifiedBy>
  <cp:revision>21</cp:revision>
  <dcterms:created xsi:type="dcterms:W3CDTF">2025-10-25T07:22:26Z</dcterms:created>
  <dcterms:modified xsi:type="dcterms:W3CDTF">2025-12-17T19:24:20Z</dcterms:modified>
</cp:coreProperties>
</file>